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0.jpg" ContentType="image/jpg"/>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57" r:id="rId5"/>
    <p:sldId id="2147472409" r:id="rId6"/>
    <p:sldId id="2147472403" r:id="rId7"/>
    <p:sldId id="265" r:id="rId8"/>
    <p:sldId id="260" r:id="rId9"/>
    <p:sldId id="2147472408" r:id="rId10"/>
    <p:sldId id="277" r:id="rId11"/>
    <p:sldId id="2147472376" r:id="rId12"/>
    <p:sldId id="264" r:id="rId13"/>
    <p:sldId id="2147472406" r:id="rId14"/>
    <p:sldId id="2147472367" r:id="rId15"/>
    <p:sldId id="2147472410" r:id="rId16"/>
    <p:sldId id="2147472411" r:id="rId17"/>
    <p:sldId id="2147472370" r:id="rId18"/>
    <p:sldId id="2147472412" r:id="rId19"/>
    <p:sldId id="271" r:id="rId20"/>
    <p:sldId id="275"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B9"/>
    <a:srgbClr val="FF8856"/>
    <a:srgbClr val="8EF2C5"/>
    <a:srgbClr val="3BE898"/>
    <a:srgbClr val="C699FF"/>
    <a:srgbClr val="81BCF9"/>
    <a:srgbClr val="F0EFEA"/>
    <a:srgbClr val="FEC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2F908-1AF9-4876-941F-5EEDF3F580AA}" v="101" dt="2026-03-23T12:10:22.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47" autoAdjust="0"/>
    <p:restoredTop sz="94660"/>
  </p:normalViewPr>
  <p:slideViewPr>
    <p:cSldViewPr snapToGrid="0">
      <p:cViewPr varScale="1">
        <p:scale>
          <a:sx n="79" d="100"/>
          <a:sy n="79" d="100"/>
        </p:scale>
        <p:origin x="96" y="5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E93E59-0222-353E-88BD-AF02477964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A18DE9C-A026-DDE3-BA6E-942CC11154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C05739-C6EC-43D6-8C4E-290648F5A604}" type="datetimeFigureOut">
              <a:rPr lang="en-GB" smtClean="0"/>
              <a:t>23/03/2026</a:t>
            </a:fld>
            <a:endParaRPr lang="en-GB"/>
          </a:p>
        </p:txBody>
      </p:sp>
      <p:sp>
        <p:nvSpPr>
          <p:cNvPr id="4" name="Footer Placeholder 3">
            <a:extLst>
              <a:ext uri="{FF2B5EF4-FFF2-40B4-BE49-F238E27FC236}">
                <a16:creationId xmlns:a16="http://schemas.microsoft.com/office/drawing/2014/main" id="{51210D39-BD65-270C-4160-03DC0E3011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7CBCB9B-222E-43FC-85A5-FE144642AF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092709-7428-415D-8265-2E8D999B0FB5}" type="slidenum">
              <a:rPr lang="en-GB" smtClean="0"/>
              <a:t>‹#›</a:t>
            </a:fld>
            <a:endParaRPr lang="en-GB"/>
          </a:p>
        </p:txBody>
      </p:sp>
    </p:spTree>
    <p:extLst>
      <p:ext uri="{BB962C8B-B14F-4D97-AF65-F5344CB8AC3E}">
        <p14:creationId xmlns:p14="http://schemas.microsoft.com/office/powerpoint/2010/main" val="1581543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DB9C2-8C0D-4F6F-BA7B-A498783B032B}" type="datetimeFigureOut">
              <a:rPr lang="en-GB" smtClean="0"/>
              <a:t>23/03/2026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C42A7-10B9-4ECB-8266-EEC7398DC811}" type="slidenum">
              <a:rPr lang="en-GB" smtClean="0"/>
              <a:t>‹#›</a:t>
            </a:fld>
            <a:endParaRPr lang="en-GB"/>
          </a:p>
        </p:txBody>
      </p:sp>
    </p:spTree>
    <p:extLst>
      <p:ext uri="{BB962C8B-B14F-4D97-AF65-F5344CB8AC3E}">
        <p14:creationId xmlns:p14="http://schemas.microsoft.com/office/powerpoint/2010/main" val="1898905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E173-18E2-9767-2441-7C69A4395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7DD00-B23F-9D7F-07EC-A25FE01BD66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7B5B9E9-D867-AC0D-8070-69625838A3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22EE2BE-D0BD-FCFD-F1E1-A5DC21F25D76}"/>
              </a:ext>
            </a:extLst>
          </p:cNvPr>
          <p:cNvSpPr>
            <a:spLocks noGrp="1"/>
          </p:cNvSpPr>
          <p:nvPr>
            <p:ph type="sldNum" sz="quarter" idx="5"/>
          </p:nvPr>
        </p:nvSpPr>
        <p:spPr/>
        <p:txBody>
          <a:bodyPr/>
          <a:lstStyle/>
          <a:p>
            <a:fld id="{DDBC42A7-10B9-4ECB-8266-EEC7398DC811}" type="slidenum">
              <a:rPr lang="en-GB" smtClean="0"/>
              <a:t>2</a:t>
            </a:fld>
            <a:endParaRPr lang="en-GB"/>
          </a:p>
        </p:txBody>
      </p:sp>
    </p:spTree>
    <p:extLst>
      <p:ext uri="{BB962C8B-B14F-4D97-AF65-F5344CB8AC3E}">
        <p14:creationId xmlns:p14="http://schemas.microsoft.com/office/powerpoint/2010/main" val="1199908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BC42A7-10B9-4ECB-8266-EEC7398DC811}" type="slidenum">
              <a:rPr lang="en-GB" smtClean="0"/>
              <a:t>17</a:t>
            </a:fld>
            <a:endParaRPr lang="en-GB"/>
          </a:p>
        </p:txBody>
      </p:sp>
    </p:spTree>
    <p:extLst>
      <p:ext uri="{BB962C8B-B14F-4D97-AF65-F5344CB8AC3E}">
        <p14:creationId xmlns:p14="http://schemas.microsoft.com/office/powerpoint/2010/main" val="2370706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Your Delive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B78F70-A95F-8242-17B5-6C1EB650C4B7}"/>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27F3B27-E0B1-EE0B-2ADD-82143E6D0D9E}"/>
              </a:ext>
            </a:extLst>
          </p:cNvPr>
          <p:cNvPicPr>
            <a:picLocks noChangeAspect="1"/>
          </p:cNvPicPr>
          <p:nvPr userDrawn="1"/>
        </p:nvPicPr>
        <p:blipFill>
          <a:blip r:embed="rId2"/>
          <a:stretch>
            <a:fillRect/>
          </a:stretch>
        </p:blipFill>
        <p:spPr>
          <a:xfrm>
            <a:off x="360000" y="360000"/>
            <a:ext cx="2880000" cy="304941"/>
          </a:xfrm>
          <a:prstGeom prst="rect">
            <a:avLst/>
          </a:prstGeom>
        </p:spPr>
      </p:pic>
      <p:sp>
        <p:nvSpPr>
          <p:cNvPr id="3" name="Rounded Rectangle 2">
            <a:extLst>
              <a:ext uri="{FF2B5EF4-FFF2-40B4-BE49-F238E27FC236}">
                <a16:creationId xmlns:a16="http://schemas.microsoft.com/office/drawing/2014/main" id="{95D46C5F-28F2-5750-2A89-E62FDB4CC9C3}"/>
              </a:ext>
            </a:extLst>
          </p:cNvPr>
          <p:cNvSpPr/>
          <p:nvPr userDrawn="1"/>
        </p:nvSpPr>
        <p:spPr>
          <a:xfrm>
            <a:off x="849741" y="6300000"/>
            <a:ext cx="792000" cy="288000"/>
          </a:xfrm>
          <a:prstGeom prst="roundRect">
            <a:avLst/>
          </a:prstGeom>
          <a:solidFill>
            <a:srgbClr val="C6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AC4A26-EB4E-B956-0288-4647F9536858}"/>
              </a:ext>
            </a:extLst>
          </p:cNvPr>
          <p:cNvSpPr txBox="1"/>
          <p:nvPr userDrawn="1"/>
        </p:nvSpPr>
        <p:spPr>
          <a:xfrm>
            <a:off x="360000" y="6300001"/>
            <a:ext cx="3616411" cy="241994"/>
          </a:xfrm>
          <a:prstGeom prst="rect">
            <a:avLst/>
          </a:prstGeom>
          <a:noFill/>
        </p:spPr>
        <p:txBody>
          <a:bodyPr wrap="none" lIns="0" tIns="0" rIns="0" bIns="0" rtlCol="0">
            <a:noAutofit/>
          </a:bodyPr>
          <a:lstStyle/>
          <a:p>
            <a:r>
              <a:rPr lang="en-US" sz="1600">
                <a:latin typeface="Saans" panose="020B0504030103020203" pitchFamily="34" charset="77"/>
                <a:ea typeface="Saans" panose="020B0504030103020203" pitchFamily="34" charset="77"/>
                <a:cs typeface="Saans" panose="020B0504030103020203" pitchFamily="34" charset="77"/>
              </a:rPr>
              <a:t>Your  Delivery  Technology Consultancy</a:t>
            </a:r>
          </a:p>
        </p:txBody>
      </p:sp>
      <p:sp>
        <p:nvSpPr>
          <p:cNvPr id="10" name="Text Placeholder 9">
            <a:extLst>
              <a:ext uri="{FF2B5EF4-FFF2-40B4-BE49-F238E27FC236}">
                <a16:creationId xmlns:a16="http://schemas.microsoft.com/office/drawing/2014/main" id="{F242DD10-A897-8F95-EBBF-FD5455049E78}"/>
              </a:ext>
            </a:extLst>
          </p:cNvPr>
          <p:cNvSpPr>
            <a:spLocks noGrp="1"/>
          </p:cNvSpPr>
          <p:nvPr>
            <p:ph type="body" sz="quarter" idx="10" hasCustomPrompt="1"/>
          </p:nvPr>
        </p:nvSpPr>
        <p:spPr>
          <a:xfrm>
            <a:off x="360000" y="1908001"/>
            <a:ext cx="6480000" cy="2520000"/>
          </a:xfrm>
        </p:spPr>
        <p:txBody>
          <a:bodyPr wrap="square" lIns="0" tIns="0" rIns="0" bIns="0">
            <a:normAutofit/>
          </a:bodyPr>
          <a:lstStyle>
            <a:lvl1pPr marL="0" indent="0">
              <a:lnSpc>
                <a:spcPts val="6500"/>
              </a:lnSpc>
              <a:spcBef>
                <a:spcPts val="0"/>
              </a:spcBef>
              <a:buNone/>
              <a:defRPr sz="6000" b="0" i="0">
                <a:latin typeface="Saans" panose="020B0504030103020203" pitchFamily="34" charset="77"/>
                <a:ea typeface="Saans" panose="020B0504030103020203" pitchFamily="34" charset="77"/>
                <a:cs typeface="Saans" panose="020B0504030103020203" pitchFamily="34" charset="77"/>
              </a:defRPr>
            </a:lvl1pPr>
          </a:lstStyle>
          <a:p>
            <a:pPr lvl="0"/>
            <a:r>
              <a:rPr lang="en-US"/>
              <a:t>Click to add title</a:t>
            </a:r>
          </a:p>
        </p:txBody>
      </p:sp>
      <p:sp>
        <p:nvSpPr>
          <p:cNvPr id="11" name="Text Placeholder 9">
            <a:extLst>
              <a:ext uri="{FF2B5EF4-FFF2-40B4-BE49-F238E27FC236}">
                <a16:creationId xmlns:a16="http://schemas.microsoft.com/office/drawing/2014/main" id="{180E73A1-9B4A-28E2-0FF4-404EFCB6E0D7}"/>
              </a:ext>
            </a:extLst>
          </p:cNvPr>
          <p:cNvSpPr>
            <a:spLocks noGrp="1"/>
          </p:cNvSpPr>
          <p:nvPr>
            <p:ph type="body" sz="quarter" idx="11" hasCustomPrompt="1"/>
          </p:nvPr>
        </p:nvSpPr>
        <p:spPr>
          <a:xfrm>
            <a:off x="360000" y="1440000"/>
            <a:ext cx="6480000" cy="215444"/>
          </a:xfrm>
        </p:spPr>
        <p:txBody>
          <a:bodyPr wrap="square" lIns="0" tIns="0" rIns="0" bIns="0">
            <a:spAutoFit/>
          </a:bodyPr>
          <a:lstStyle>
            <a:lvl1pPr marL="0" indent="0">
              <a:lnSpc>
                <a:spcPct val="100000"/>
              </a:lnSpc>
              <a:spcBef>
                <a:spcPts val="0"/>
              </a:spcBef>
              <a:buNone/>
              <a:defRPr sz="1400" b="0" i="0">
                <a:latin typeface="Roboto Mono Medium" pitchFamily="49" charset="0"/>
                <a:ea typeface="Roboto Mono Medium" pitchFamily="49" charset="0"/>
                <a:cs typeface="Saans" panose="020B0504030103020203" pitchFamily="34" charset="77"/>
              </a:defRPr>
            </a:lvl1pPr>
          </a:lstStyle>
          <a:p>
            <a:pPr lvl="0"/>
            <a:r>
              <a:rPr lang="en-US"/>
              <a:t>CLICK TO ADD DATE</a:t>
            </a:r>
          </a:p>
        </p:txBody>
      </p:sp>
    </p:spTree>
    <p:extLst>
      <p:ext uri="{BB962C8B-B14F-4D97-AF65-F5344CB8AC3E}">
        <p14:creationId xmlns:p14="http://schemas.microsoft.com/office/powerpoint/2010/main" val="350971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8834234-D16A-73FB-B4F5-5E4F9DDA952F}"/>
              </a:ext>
            </a:extLst>
          </p:cNvPr>
          <p:cNvSpPr>
            <a:spLocks noGrp="1"/>
          </p:cNvSpPr>
          <p:nvPr>
            <p:ph type="pic" sz="quarter" idx="10"/>
          </p:nvPr>
        </p:nvSpPr>
        <p:spPr>
          <a:xfrm>
            <a:off x="0" y="0"/>
            <a:ext cx="12192000" cy="6858000"/>
          </a:xfrm>
        </p:spPr>
        <p:txBody>
          <a:bodyPr/>
          <a:lstStyle/>
          <a:p>
            <a:endParaRPr lang="en-US"/>
          </a:p>
        </p:txBody>
      </p:sp>
      <p:sp>
        <p:nvSpPr>
          <p:cNvPr id="8" name="Text Placeholder 7">
            <a:extLst>
              <a:ext uri="{FF2B5EF4-FFF2-40B4-BE49-F238E27FC236}">
                <a16:creationId xmlns:a16="http://schemas.microsoft.com/office/drawing/2014/main" id="{6EBB6576-CF66-0EE3-98EB-871ED0874D87}"/>
              </a:ext>
            </a:extLst>
          </p:cNvPr>
          <p:cNvSpPr>
            <a:spLocks noGrp="1" noRot="1" noMove="1" noResize="1" noEditPoints="1" noAdjustHandles="1" noChangeArrowheads="1" noChangeShapeType="1"/>
          </p:cNvSpPr>
          <p:nvPr>
            <p:ph type="body" sz="quarter" idx="11"/>
          </p:nvPr>
        </p:nvSpPr>
        <p:spPr>
          <a:xfrm>
            <a:off x="360000" y="3762531"/>
            <a:ext cx="8319983" cy="2687531"/>
          </a:xfrm>
        </p:spPr>
        <p:txBody>
          <a:bodyPr wrap="square" lIns="0" tIns="0" rIns="0" bIns="0" anchor="b" anchorCtr="0">
            <a:normAutofit/>
          </a:bodyPr>
          <a:lstStyle>
            <a:lvl1pPr marL="0" indent="0">
              <a:buNone/>
              <a:defRPr sz="6000" b="0" i="0">
                <a:solidFill>
                  <a:schemeClr val="bg1"/>
                </a:solidFill>
                <a:latin typeface="Saans" panose="020B0504030103020203" pitchFamily="34" charset="77"/>
                <a:ea typeface="Saans" panose="020B0504030103020203" pitchFamily="34" charset="77"/>
                <a:cs typeface="Saans" panose="020B0504030103020203" pitchFamily="34" charset="77"/>
              </a:defRPr>
            </a:lvl1pPr>
          </a:lstStyle>
          <a:p>
            <a:pPr lvl="0"/>
            <a:endParaRPr lang="en-US"/>
          </a:p>
        </p:txBody>
      </p:sp>
    </p:spTree>
    <p:extLst>
      <p:ext uri="{BB962C8B-B14F-4D97-AF65-F5344CB8AC3E}">
        <p14:creationId xmlns:p14="http://schemas.microsoft.com/office/powerpoint/2010/main" val="112859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hap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992BFF-22EF-C000-1EBD-B54F879C88C5}"/>
              </a:ext>
            </a:extLst>
          </p:cNvPr>
          <p:cNvSpPr>
            <a:spLocks noGrp="1"/>
          </p:cNvSpPr>
          <p:nvPr>
            <p:ph type="pic" sz="quarter" idx="12" hasCustomPrompt="1"/>
          </p:nvPr>
        </p:nvSpPr>
        <p:spPr>
          <a:xfrm>
            <a:off x="0" y="0"/>
            <a:ext cx="12192000" cy="6858000"/>
          </a:xfrm>
        </p:spPr>
        <p:txBody>
          <a:bodyPr anchor="ctr" anchorCtr="0">
            <a:normAutofit/>
          </a:bodyPr>
          <a:lstStyle>
            <a:lvl1pPr marL="0" indent="0" algn="ctr">
              <a:buFontTx/>
              <a:buNone/>
              <a:defRPr sz="4000" b="0" i="0">
                <a:latin typeface="Saans" panose="020B0504030103020203" pitchFamily="34" charset="77"/>
                <a:ea typeface="Saans" panose="020B0504030103020203" pitchFamily="34" charset="77"/>
                <a:cs typeface="Saans" panose="020B0504030103020203" pitchFamily="34" charset="77"/>
              </a:defRPr>
            </a:lvl1pPr>
          </a:lstStyle>
          <a:p>
            <a:r>
              <a:rPr lang="en-US"/>
              <a:t>Insert background picture</a:t>
            </a:r>
          </a:p>
        </p:txBody>
      </p:sp>
      <p:sp>
        <p:nvSpPr>
          <p:cNvPr id="8" name="Text Placeholder 7">
            <a:extLst>
              <a:ext uri="{FF2B5EF4-FFF2-40B4-BE49-F238E27FC236}">
                <a16:creationId xmlns:a16="http://schemas.microsoft.com/office/drawing/2014/main" id="{6EBB6576-CF66-0EE3-98EB-871ED0874D87}"/>
              </a:ext>
            </a:extLst>
          </p:cNvPr>
          <p:cNvSpPr>
            <a:spLocks noGrp="1" noRot="1" noMove="1" noResize="1" noEditPoints="1" noAdjustHandles="1" noChangeArrowheads="1" noChangeShapeType="1"/>
          </p:cNvSpPr>
          <p:nvPr>
            <p:ph type="body" sz="quarter" idx="11"/>
          </p:nvPr>
        </p:nvSpPr>
        <p:spPr>
          <a:xfrm>
            <a:off x="360000" y="3762531"/>
            <a:ext cx="8319983" cy="2687531"/>
          </a:xfrm>
        </p:spPr>
        <p:txBody>
          <a:bodyPr wrap="square" lIns="0" tIns="0" rIns="0" bIns="0" anchor="b" anchorCtr="0">
            <a:normAutofit/>
          </a:bodyPr>
          <a:lstStyle>
            <a:lvl1pPr marL="0" indent="0">
              <a:buNone/>
              <a:defRPr sz="6000" b="0" i="0">
                <a:solidFill>
                  <a:schemeClr val="bg1"/>
                </a:solidFill>
                <a:latin typeface="Saans" panose="020B0504030103020203" pitchFamily="34" charset="77"/>
                <a:ea typeface="Saans" panose="020B0504030103020203" pitchFamily="34" charset="77"/>
                <a:cs typeface="Saans" panose="020B0504030103020203" pitchFamily="34" charset="77"/>
              </a:defRPr>
            </a:lvl1pPr>
          </a:lstStyle>
          <a:p>
            <a:pPr lvl="0"/>
            <a:endParaRPr lang="en-US"/>
          </a:p>
        </p:txBody>
      </p:sp>
    </p:spTree>
    <p:extLst>
      <p:ext uri="{BB962C8B-B14F-4D97-AF65-F5344CB8AC3E}">
        <p14:creationId xmlns:p14="http://schemas.microsoft.com/office/powerpoint/2010/main" val="27507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tx1"/>
                </a:solidFill>
                <a:latin typeface="Lucida Sans"/>
                <a:cs typeface="Lucida Sans"/>
              </a:defRPr>
            </a:lvl1pPr>
          </a:lstStyle>
          <a:p>
            <a:endParaRPr/>
          </a:p>
        </p:txBody>
      </p:sp>
      <p:cxnSp>
        <p:nvCxnSpPr>
          <p:cNvPr id="6" name="Straight Connector 5">
            <a:extLst>
              <a:ext uri="{FF2B5EF4-FFF2-40B4-BE49-F238E27FC236}">
                <a16:creationId xmlns:a16="http://schemas.microsoft.com/office/drawing/2014/main" id="{DEC4C840-2D06-834D-04E3-4F25533CC6AF}"/>
              </a:ext>
            </a:extLst>
          </p:cNvPr>
          <p:cNvCxnSpPr>
            <a:cxnSpLocks/>
          </p:cNvCxnSpPr>
          <p:nvPr userDrawn="1"/>
        </p:nvCxnSpPr>
        <p:spPr>
          <a:xfrm>
            <a:off x="359400" y="6326633"/>
            <a:ext cx="114732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6663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tx1"/>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sz="2000" b="0" i="0">
                <a:solidFill>
                  <a:schemeClr val="bg1"/>
                </a:solidFill>
                <a:latin typeface="Lucida Sans"/>
                <a:cs typeface="Lucida Sans"/>
              </a:defRPr>
            </a:lvl1pPr>
          </a:lstStyle>
          <a:p>
            <a:endParaRPr/>
          </a:p>
        </p:txBody>
      </p:sp>
    </p:spTree>
    <p:extLst>
      <p:ext uri="{BB962C8B-B14F-4D97-AF65-F5344CB8AC3E}">
        <p14:creationId xmlns:p14="http://schemas.microsoft.com/office/powerpoint/2010/main" val="114787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Your Deliver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7F3B27-E0B1-EE0B-2ADD-82143E6D0D9E}"/>
              </a:ext>
            </a:extLst>
          </p:cNvPr>
          <p:cNvPicPr>
            <a:picLocks noChangeAspect="1"/>
          </p:cNvPicPr>
          <p:nvPr userDrawn="1"/>
        </p:nvPicPr>
        <p:blipFill>
          <a:blip r:embed="rId2"/>
          <a:stretch>
            <a:fillRect/>
          </a:stretch>
        </p:blipFill>
        <p:spPr>
          <a:xfrm>
            <a:off x="360000" y="360000"/>
            <a:ext cx="2880000" cy="304941"/>
          </a:xfrm>
          <a:prstGeom prst="rect">
            <a:avLst/>
          </a:prstGeom>
        </p:spPr>
      </p:pic>
    </p:spTree>
    <p:extLst>
      <p:ext uri="{BB962C8B-B14F-4D97-AF65-F5344CB8AC3E}">
        <p14:creationId xmlns:p14="http://schemas.microsoft.com/office/powerpoint/2010/main" val="370963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nd Footer 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5B6C34-75B5-7625-BC3E-9E290BA9234F}"/>
              </a:ext>
            </a:extLst>
          </p:cNvPr>
          <p:cNvPicPr>
            <a:picLocks noChangeAspect="1"/>
          </p:cNvPicPr>
          <p:nvPr userDrawn="1"/>
        </p:nvPicPr>
        <p:blipFill>
          <a:blip r:embed="rId2"/>
          <a:stretch>
            <a:fillRect/>
          </a:stretch>
        </p:blipFill>
        <p:spPr>
          <a:xfrm>
            <a:off x="360000" y="360000"/>
            <a:ext cx="1800000" cy="190581"/>
          </a:xfrm>
          <a:prstGeom prst="rect">
            <a:avLst/>
          </a:prstGeom>
        </p:spPr>
      </p:pic>
      <p:cxnSp>
        <p:nvCxnSpPr>
          <p:cNvPr id="3" name="Straight Connector 2">
            <a:extLst>
              <a:ext uri="{FF2B5EF4-FFF2-40B4-BE49-F238E27FC236}">
                <a16:creationId xmlns:a16="http://schemas.microsoft.com/office/drawing/2014/main" id="{66F07576-00B9-83BD-81C1-6CEA10C2CE37}"/>
              </a:ext>
            </a:extLst>
          </p:cNvPr>
          <p:cNvCxnSpPr>
            <a:cxnSpLocks/>
          </p:cNvCxnSpPr>
          <p:nvPr userDrawn="1"/>
        </p:nvCxnSpPr>
        <p:spPr>
          <a:xfrm>
            <a:off x="359400" y="6326633"/>
            <a:ext cx="114732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33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left - 12cm / Intro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5B6C34-75B5-7625-BC3E-9E290BA9234F}"/>
              </a:ext>
            </a:extLst>
          </p:cNvPr>
          <p:cNvPicPr>
            <a:picLocks noChangeAspect="1"/>
          </p:cNvPicPr>
          <p:nvPr userDrawn="1"/>
        </p:nvPicPr>
        <p:blipFill>
          <a:blip r:embed="rId2"/>
          <a:stretch>
            <a:fillRect/>
          </a:stretch>
        </p:blipFill>
        <p:spPr>
          <a:xfrm>
            <a:off x="360000" y="360000"/>
            <a:ext cx="1800000" cy="190581"/>
          </a:xfrm>
          <a:prstGeom prst="rect">
            <a:avLst/>
          </a:prstGeom>
        </p:spPr>
      </p:pic>
      <p:cxnSp>
        <p:nvCxnSpPr>
          <p:cNvPr id="2" name="Straight Connector 1">
            <a:extLst>
              <a:ext uri="{FF2B5EF4-FFF2-40B4-BE49-F238E27FC236}">
                <a16:creationId xmlns:a16="http://schemas.microsoft.com/office/drawing/2014/main" id="{E8AE7FA0-0C70-B1C8-C374-EEE48C62898F}"/>
              </a:ext>
            </a:extLst>
          </p:cNvPr>
          <p:cNvCxnSpPr>
            <a:cxnSpLocks/>
          </p:cNvCxnSpPr>
          <p:nvPr userDrawn="1"/>
        </p:nvCxnSpPr>
        <p:spPr>
          <a:xfrm>
            <a:off x="4679999" y="6300000"/>
            <a:ext cx="71532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FF616D6B-CF37-EC52-6D9C-7F4AFB3B63AF}"/>
              </a:ext>
            </a:extLst>
          </p:cNvPr>
          <p:cNvSpPr>
            <a:spLocks noGrp="1"/>
          </p:cNvSpPr>
          <p:nvPr>
            <p:ph type="body" sz="quarter" idx="18" hasCustomPrompt="1"/>
          </p:nvPr>
        </p:nvSpPr>
        <p:spPr>
          <a:xfrm>
            <a:off x="4679999" y="1080000"/>
            <a:ext cx="7153200" cy="1224000"/>
          </a:xfrm>
        </p:spPr>
        <p:txBody>
          <a:bodyPr wrap="square" lIns="0" tIns="0" rIns="0" bIns="0">
            <a:normAutofit/>
          </a:bodyPr>
          <a:lstStyle>
            <a:lvl1pPr marL="0" indent="0">
              <a:lnSpc>
                <a:spcPts val="3900"/>
              </a:lnSpc>
              <a:spcBef>
                <a:spcPts val="0"/>
              </a:spcBef>
              <a:buNone/>
              <a:defRPr sz="3400" b="0" i="0">
                <a:latin typeface="Saans  Medium" panose="020B0504030103020203" pitchFamily="34" charset="77"/>
                <a:ea typeface="Saans  Medium" panose="020B0504030103020203" pitchFamily="34" charset="77"/>
                <a:cs typeface="Saans  Medium" panose="020B0504030103020203" pitchFamily="34" charset="77"/>
              </a:defRPr>
            </a:lvl1pPr>
          </a:lstStyle>
          <a:p>
            <a:pPr lvl="0"/>
            <a:r>
              <a:rPr lang="en-US"/>
              <a:t>Click to add title</a:t>
            </a:r>
          </a:p>
        </p:txBody>
      </p:sp>
      <p:sp>
        <p:nvSpPr>
          <p:cNvPr id="11" name="Text Placeholder 9">
            <a:extLst>
              <a:ext uri="{FF2B5EF4-FFF2-40B4-BE49-F238E27FC236}">
                <a16:creationId xmlns:a16="http://schemas.microsoft.com/office/drawing/2014/main" id="{04F35EB7-CA13-31B2-BB5C-E7C00784F06B}"/>
              </a:ext>
            </a:extLst>
          </p:cNvPr>
          <p:cNvSpPr>
            <a:spLocks noGrp="1"/>
          </p:cNvSpPr>
          <p:nvPr>
            <p:ph type="body" sz="quarter" idx="19" hasCustomPrompt="1"/>
          </p:nvPr>
        </p:nvSpPr>
        <p:spPr>
          <a:xfrm>
            <a:off x="4679999" y="2519998"/>
            <a:ext cx="7153200" cy="3240000"/>
          </a:xfrm>
        </p:spPr>
        <p:txBody>
          <a:bodyPr wrap="square" lIns="0" tIns="0" rIns="0" bIns="0">
            <a:normAutofit/>
          </a:bodyPr>
          <a:lstStyle>
            <a:lvl1pPr marL="0" indent="0">
              <a:lnSpc>
                <a:spcPct val="100000"/>
              </a:lnSpc>
              <a:spcBef>
                <a:spcPts val="1200"/>
              </a:spcBef>
              <a:buNone/>
              <a:defRPr sz="1400" b="0" i="0">
                <a:latin typeface="Saans  Light" panose="020B0304030103020203" pitchFamily="34" charset="77"/>
                <a:ea typeface="Saans  Light" panose="020B0304030103020203" pitchFamily="34" charset="77"/>
                <a:cs typeface="Saans  Light" panose="020B0304030103020203" pitchFamily="34" charset="77"/>
              </a:defRPr>
            </a:lvl1pPr>
          </a:lstStyle>
          <a:p>
            <a:pPr lvl="0"/>
            <a:r>
              <a:rPr lang="en-US"/>
              <a:t>Click to add text</a:t>
            </a:r>
          </a:p>
        </p:txBody>
      </p:sp>
    </p:spTree>
    <p:extLst>
      <p:ext uri="{BB962C8B-B14F-4D97-AF65-F5344CB8AC3E}">
        <p14:creationId xmlns:p14="http://schemas.microsoft.com/office/powerpoint/2010/main" val="177716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and Footer beige">
    <p:bg>
      <p:bgPr>
        <a:solidFill>
          <a:srgbClr val="F0EFE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CCBF08-4476-A412-3AD7-065C3C8EC1F6}"/>
              </a:ext>
            </a:extLst>
          </p:cNvPr>
          <p:cNvPicPr>
            <a:picLocks noChangeAspect="1"/>
          </p:cNvPicPr>
          <p:nvPr userDrawn="1"/>
        </p:nvPicPr>
        <p:blipFill>
          <a:blip r:embed="rId2"/>
          <a:stretch>
            <a:fillRect/>
          </a:stretch>
        </p:blipFill>
        <p:spPr>
          <a:xfrm>
            <a:off x="360000" y="360000"/>
            <a:ext cx="1800000" cy="190581"/>
          </a:xfrm>
          <a:prstGeom prst="rect">
            <a:avLst/>
          </a:prstGeom>
        </p:spPr>
      </p:pic>
      <p:cxnSp>
        <p:nvCxnSpPr>
          <p:cNvPr id="5" name="Straight Connector 4">
            <a:extLst>
              <a:ext uri="{FF2B5EF4-FFF2-40B4-BE49-F238E27FC236}">
                <a16:creationId xmlns:a16="http://schemas.microsoft.com/office/drawing/2014/main" id="{7AE5F6E1-B5F4-60ED-F71D-1A6872657D2F}"/>
              </a:ext>
            </a:extLst>
          </p:cNvPr>
          <p:cNvCxnSpPr>
            <a:cxnSpLocks/>
          </p:cNvCxnSpPr>
          <p:nvPr userDrawn="1"/>
        </p:nvCxnSpPr>
        <p:spPr>
          <a:xfrm>
            <a:off x="359400" y="6326633"/>
            <a:ext cx="114732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38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6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assumption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6F07576-00B9-83BD-81C1-6CEA10C2CE37}"/>
              </a:ext>
            </a:extLst>
          </p:cNvPr>
          <p:cNvCxnSpPr>
            <a:cxnSpLocks/>
          </p:cNvCxnSpPr>
          <p:nvPr userDrawn="1"/>
        </p:nvCxnSpPr>
        <p:spPr>
          <a:xfrm>
            <a:off x="359400" y="6300000"/>
            <a:ext cx="114732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Graphic 10">
            <a:extLst>
              <a:ext uri="{FF2B5EF4-FFF2-40B4-BE49-F238E27FC236}">
                <a16:creationId xmlns:a16="http://schemas.microsoft.com/office/drawing/2014/main" id="{886B5718-B69A-2D8C-5FFF-D6EECCA4AACF}"/>
              </a:ext>
            </a:extLst>
          </p:cNvPr>
          <p:cNvSpPr/>
          <p:nvPr userDrawn="1"/>
        </p:nvSpPr>
        <p:spPr>
          <a:xfrm>
            <a:off x="8592821" y="0"/>
            <a:ext cx="3599179" cy="6856730"/>
          </a:xfrm>
          <a:custGeom>
            <a:avLst/>
            <a:gdLst>
              <a:gd name="connsiteX0" fmla="*/ 359410 w 3599179"/>
              <a:gd name="connsiteY0" fmla="*/ 0 h 6856730"/>
              <a:gd name="connsiteX1" fmla="*/ 0 w 3599179"/>
              <a:gd name="connsiteY1" fmla="*/ 359410 h 6856730"/>
              <a:gd name="connsiteX2" fmla="*/ 0 w 3599179"/>
              <a:gd name="connsiteY2" fmla="*/ 6497320 h 6856730"/>
              <a:gd name="connsiteX3" fmla="*/ 359410 w 3599179"/>
              <a:gd name="connsiteY3" fmla="*/ 6856731 h 6856730"/>
              <a:gd name="connsiteX4" fmla="*/ 3599180 w 3599179"/>
              <a:gd name="connsiteY4" fmla="*/ 6856731 h 6856730"/>
              <a:gd name="connsiteX5" fmla="*/ 3599180 w 3599179"/>
              <a:gd name="connsiteY5" fmla="*/ 0 h 6856730"/>
              <a:gd name="connsiteX6" fmla="*/ 359410 w 3599179"/>
              <a:gd name="connsiteY6" fmla="*/ 0 h 685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9179" h="6856730">
                <a:moveTo>
                  <a:pt x="359410" y="0"/>
                </a:moveTo>
                <a:cubicBezTo>
                  <a:pt x="161290" y="0"/>
                  <a:pt x="0" y="161290"/>
                  <a:pt x="0" y="359410"/>
                </a:cubicBezTo>
                <a:lnTo>
                  <a:pt x="0" y="6497320"/>
                </a:lnTo>
                <a:cubicBezTo>
                  <a:pt x="0" y="6696710"/>
                  <a:pt x="161290" y="6856731"/>
                  <a:pt x="359410" y="6856731"/>
                </a:cubicBezTo>
                <a:lnTo>
                  <a:pt x="3599180" y="6856731"/>
                </a:lnTo>
                <a:lnTo>
                  <a:pt x="3599180" y="0"/>
                </a:lnTo>
                <a:lnTo>
                  <a:pt x="359410" y="0"/>
                </a:lnTo>
                <a:close/>
              </a:path>
            </a:pathLst>
          </a:custGeom>
          <a:blipFill dpi="0" rotWithShape="1">
            <a:blip r:embed="rId2"/>
            <a:srcRect/>
            <a:stretch>
              <a:fillRect l="-138000" r="-100000"/>
            </a:stretch>
          </a:blipFill>
          <a:ln w="12678" cap="flat">
            <a:no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AB5B6C34-75B5-7625-BC3E-9E290BA9234F}"/>
              </a:ext>
            </a:extLst>
          </p:cNvPr>
          <p:cNvPicPr>
            <a:picLocks noChangeAspect="1"/>
          </p:cNvPicPr>
          <p:nvPr userDrawn="1"/>
        </p:nvPicPr>
        <p:blipFill>
          <a:blip r:embed="rId3"/>
          <a:stretch>
            <a:fillRect/>
          </a:stretch>
        </p:blipFill>
        <p:spPr>
          <a:xfrm>
            <a:off x="360000" y="360000"/>
            <a:ext cx="1800000" cy="190581"/>
          </a:xfrm>
          <a:prstGeom prst="rect">
            <a:avLst/>
          </a:prstGeom>
        </p:spPr>
      </p:pic>
      <p:sp>
        <p:nvSpPr>
          <p:cNvPr id="5" name="object 26">
            <a:extLst>
              <a:ext uri="{FF2B5EF4-FFF2-40B4-BE49-F238E27FC236}">
                <a16:creationId xmlns:a16="http://schemas.microsoft.com/office/drawing/2014/main" id="{E550B934-9C16-853F-3BC3-B487D4CCEFB7}"/>
              </a:ext>
            </a:extLst>
          </p:cNvPr>
          <p:cNvSpPr txBox="1"/>
          <p:nvPr userDrawn="1"/>
        </p:nvSpPr>
        <p:spPr>
          <a:xfrm>
            <a:off x="11523600" y="6444000"/>
            <a:ext cx="309600" cy="184666"/>
          </a:xfrm>
          <a:prstGeom prst="rect">
            <a:avLst/>
          </a:prstGeom>
        </p:spPr>
        <p:txBody>
          <a:bodyPr vert="horz" wrap="square" lIns="0" tIns="0" rIns="0" bIns="0" rtlCol="0">
            <a:spAutoFit/>
          </a:bodyPr>
          <a:lstStyle/>
          <a:p>
            <a:pPr algn="r"/>
            <a:fld id="{13C05DFA-5F0D-F046-BA4E-256F0DC09C9A}" type="slidenum">
              <a:rPr lang="en-US" sz="1200" b="0" i="0" smtClean="0">
                <a:solidFill>
                  <a:schemeClr val="bg1"/>
                </a:solidFill>
                <a:latin typeface="Roboto Mono Medium" pitchFamily="49" charset="0"/>
                <a:ea typeface="Roboto Mono Medium" pitchFamily="49" charset="0"/>
              </a:rPr>
              <a:pPr algn="r"/>
              <a:t>‹#›</a:t>
            </a:fld>
            <a:endParaRPr lang="en-US" sz="1200" b="0" i="0">
              <a:solidFill>
                <a:schemeClr val="bg1"/>
              </a:solidFill>
              <a:latin typeface="Roboto Mono Medium" pitchFamily="49" charset="0"/>
              <a:ea typeface="Roboto Mono Medium" pitchFamily="49" charset="0"/>
            </a:endParaRPr>
          </a:p>
        </p:txBody>
      </p:sp>
    </p:spTree>
    <p:extLst>
      <p:ext uri="{BB962C8B-B14F-4D97-AF65-F5344CB8AC3E}">
        <p14:creationId xmlns:p14="http://schemas.microsoft.com/office/powerpoint/2010/main" val="414899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mercial off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5B6C34-75B5-7625-BC3E-9E290BA9234F}"/>
              </a:ext>
            </a:extLst>
          </p:cNvPr>
          <p:cNvPicPr>
            <a:picLocks noChangeAspect="1"/>
          </p:cNvPicPr>
          <p:nvPr userDrawn="1"/>
        </p:nvPicPr>
        <p:blipFill>
          <a:blip r:embed="rId2"/>
          <a:stretch>
            <a:fillRect/>
          </a:stretch>
        </p:blipFill>
        <p:spPr>
          <a:xfrm>
            <a:off x="360000" y="360000"/>
            <a:ext cx="1800000" cy="190581"/>
          </a:xfrm>
          <a:prstGeom prst="rect">
            <a:avLst/>
          </a:prstGeom>
        </p:spPr>
      </p:pic>
      <p:cxnSp>
        <p:nvCxnSpPr>
          <p:cNvPr id="3" name="Straight Connector 2">
            <a:extLst>
              <a:ext uri="{FF2B5EF4-FFF2-40B4-BE49-F238E27FC236}">
                <a16:creationId xmlns:a16="http://schemas.microsoft.com/office/drawing/2014/main" id="{66F07576-00B9-83BD-81C1-6CEA10C2CE37}"/>
              </a:ext>
            </a:extLst>
          </p:cNvPr>
          <p:cNvCxnSpPr>
            <a:cxnSpLocks/>
          </p:cNvCxnSpPr>
          <p:nvPr userDrawn="1"/>
        </p:nvCxnSpPr>
        <p:spPr>
          <a:xfrm>
            <a:off x="359400" y="6326634"/>
            <a:ext cx="795009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Graphic 22">
            <a:extLst>
              <a:ext uri="{FF2B5EF4-FFF2-40B4-BE49-F238E27FC236}">
                <a16:creationId xmlns:a16="http://schemas.microsoft.com/office/drawing/2014/main" id="{929D7180-9D76-151A-1A53-B4DD8C219801}"/>
              </a:ext>
            </a:extLst>
          </p:cNvPr>
          <p:cNvSpPr>
            <a:spLocks/>
          </p:cNvSpPr>
          <p:nvPr userDrawn="1"/>
        </p:nvSpPr>
        <p:spPr>
          <a:xfrm>
            <a:off x="8469296" y="0"/>
            <a:ext cx="3722703" cy="6858678"/>
          </a:xfrm>
          <a:custGeom>
            <a:avLst/>
            <a:gdLst>
              <a:gd name="connsiteX0" fmla="*/ 359158 w 4980953"/>
              <a:gd name="connsiteY0" fmla="*/ 0 h 6858678"/>
              <a:gd name="connsiteX1" fmla="*/ 0 w 4980953"/>
              <a:gd name="connsiteY1" fmla="*/ 360074 h 6858678"/>
              <a:gd name="connsiteX2" fmla="*/ 0 w 4980953"/>
              <a:gd name="connsiteY2" fmla="*/ 6498604 h 6858678"/>
              <a:gd name="connsiteX3" fmla="*/ 359158 w 4980953"/>
              <a:gd name="connsiteY3" fmla="*/ 6858678 h 6858678"/>
              <a:gd name="connsiteX4" fmla="*/ 4980954 w 4980953"/>
              <a:gd name="connsiteY4" fmla="*/ 6858678 h 6858678"/>
              <a:gd name="connsiteX5" fmla="*/ 4980954 w 4980953"/>
              <a:gd name="connsiteY5" fmla="*/ 0 h 6858678"/>
              <a:gd name="connsiteX6" fmla="*/ 359158 w 4980953"/>
              <a:gd name="connsiteY6" fmla="*/ 0 h 685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953" h="6858678">
                <a:moveTo>
                  <a:pt x="359158" y="0"/>
                </a:moveTo>
                <a:cubicBezTo>
                  <a:pt x="160766" y="0"/>
                  <a:pt x="0" y="161176"/>
                  <a:pt x="0" y="360074"/>
                </a:cubicBezTo>
                <a:lnTo>
                  <a:pt x="0" y="6498604"/>
                </a:lnTo>
                <a:cubicBezTo>
                  <a:pt x="0" y="6697502"/>
                  <a:pt x="160766" y="6858678"/>
                  <a:pt x="359158" y="6858678"/>
                </a:cubicBezTo>
                <a:lnTo>
                  <a:pt x="4980954" y="6858678"/>
                </a:lnTo>
                <a:lnTo>
                  <a:pt x="4980954" y="0"/>
                </a:lnTo>
                <a:lnTo>
                  <a:pt x="359158" y="0"/>
                </a:lnTo>
                <a:close/>
              </a:path>
            </a:pathLst>
          </a:custGeom>
          <a:solidFill>
            <a:srgbClr val="F0EFEA"/>
          </a:solidFill>
          <a:ln w="12652" cap="flat">
            <a:noFill/>
            <a:prstDash val="solid"/>
            <a:miter/>
          </a:ln>
        </p:spPr>
        <p:txBody>
          <a:bodyPr rtlCol="0" anchor="ctr"/>
          <a:lstStyle/>
          <a:p>
            <a:endParaRPr lang="en-US"/>
          </a:p>
        </p:txBody>
      </p:sp>
      <p:sp>
        <p:nvSpPr>
          <p:cNvPr id="13" name="object 26">
            <a:extLst>
              <a:ext uri="{FF2B5EF4-FFF2-40B4-BE49-F238E27FC236}">
                <a16:creationId xmlns:a16="http://schemas.microsoft.com/office/drawing/2014/main" id="{91E56AF9-961F-2E5F-CC58-D14C92727BF9}"/>
              </a:ext>
            </a:extLst>
          </p:cNvPr>
          <p:cNvSpPr txBox="1"/>
          <p:nvPr userDrawn="1"/>
        </p:nvSpPr>
        <p:spPr>
          <a:xfrm>
            <a:off x="11523600" y="6444000"/>
            <a:ext cx="309600" cy="184666"/>
          </a:xfrm>
          <a:prstGeom prst="rect">
            <a:avLst/>
          </a:prstGeom>
        </p:spPr>
        <p:txBody>
          <a:bodyPr vert="horz" wrap="square" lIns="0" tIns="0" rIns="0" bIns="0" rtlCol="0">
            <a:spAutoFit/>
          </a:bodyPr>
          <a:lstStyle/>
          <a:p>
            <a:pPr algn="r"/>
            <a:fld id="{13C05DFA-5F0D-F046-BA4E-256F0DC09C9A}" type="slidenum">
              <a:rPr lang="en-US" sz="1200" b="0" i="0" smtClean="0">
                <a:latin typeface="Roboto Mono Medium" pitchFamily="49" charset="0"/>
                <a:ea typeface="Roboto Mono Medium" pitchFamily="49" charset="0"/>
              </a:rPr>
              <a:pPr algn="r"/>
              <a:t>‹#›</a:t>
            </a:fld>
            <a:endParaRPr lang="en-US" sz="1200" b="0" i="0">
              <a:latin typeface="Roboto Mono Medium" pitchFamily="49" charset="0"/>
              <a:ea typeface="Roboto Mono Medium" pitchFamily="49" charset="0"/>
            </a:endParaRPr>
          </a:p>
        </p:txBody>
      </p:sp>
    </p:spTree>
    <p:extLst>
      <p:ext uri="{BB962C8B-B14F-4D97-AF65-F5344CB8AC3E}">
        <p14:creationId xmlns:p14="http://schemas.microsoft.com/office/powerpoint/2010/main" val="23227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mercial off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5B6C34-75B5-7625-BC3E-9E290BA9234F}"/>
              </a:ext>
            </a:extLst>
          </p:cNvPr>
          <p:cNvPicPr>
            <a:picLocks noChangeAspect="1"/>
          </p:cNvPicPr>
          <p:nvPr userDrawn="1"/>
        </p:nvPicPr>
        <p:blipFill>
          <a:blip r:embed="rId2"/>
          <a:stretch>
            <a:fillRect/>
          </a:stretch>
        </p:blipFill>
        <p:spPr>
          <a:xfrm>
            <a:off x="360000" y="360000"/>
            <a:ext cx="1800000" cy="190581"/>
          </a:xfrm>
          <a:prstGeom prst="rect">
            <a:avLst/>
          </a:prstGeom>
        </p:spPr>
      </p:pic>
      <p:cxnSp>
        <p:nvCxnSpPr>
          <p:cNvPr id="3" name="Straight Connector 2">
            <a:extLst>
              <a:ext uri="{FF2B5EF4-FFF2-40B4-BE49-F238E27FC236}">
                <a16:creationId xmlns:a16="http://schemas.microsoft.com/office/drawing/2014/main" id="{66F07576-00B9-83BD-81C1-6CEA10C2CE37}"/>
              </a:ext>
            </a:extLst>
          </p:cNvPr>
          <p:cNvCxnSpPr>
            <a:cxnSpLocks/>
          </p:cNvCxnSpPr>
          <p:nvPr userDrawn="1"/>
        </p:nvCxnSpPr>
        <p:spPr>
          <a:xfrm>
            <a:off x="359400" y="6300000"/>
            <a:ext cx="114732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Graphic 22">
            <a:extLst>
              <a:ext uri="{FF2B5EF4-FFF2-40B4-BE49-F238E27FC236}">
                <a16:creationId xmlns:a16="http://schemas.microsoft.com/office/drawing/2014/main" id="{929D7180-9D76-151A-1A53-B4DD8C219801}"/>
              </a:ext>
            </a:extLst>
          </p:cNvPr>
          <p:cNvSpPr>
            <a:spLocks/>
          </p:cNvSpPr>
          <p:nvPr userDrawn="1"/>
        </p:nvSpPr>
        <p:spPr>
          <a:xfrm>
            <a:off x="8469296" y="0"/>
            <a:ext cx="3722703" cy="6858678"/>
          </a:xfrm>
          <a:custGeom>
            <a:avLst/>
            <a:gdLst>
              <a:gd name="connsiteX0" fmla="*/ 359158 w 4980953"/>
              <a:gd name="connsiteY0" fmla="*/ 0 h 6858678"/>
              <a:gd name="connsiteX1" fmla="*/ 0 w 4980953"/>
              <a:gd name="connsiteY1" fmla="*/ 360074 h 6858678"/>
              <a:gd name="connsiteX2" fmla="*/ 0 w 4980953"/>
              <a:gd name="connsiteY2" fmla="*/ 6498604 h 6858678"/>
              <a:gd name="connsiteX3" fmla="*/ 359158 w 4980953"/>
              <a:gd name="connsiteY3" fmla="*/ 6858678 h 6858678"/>
              <a:gd name="connsiteX4" fmla="*/ 4980954 w 4980953"/>
              <a:gd name="connsiteY4" fmla="*/ 6858678 h 6858678"/>
              <a:gd name="connsiteX5" fmla="*/ 4980954 w 4980953"/>
              <a:gd name="connsiteY5" fmla="*/ 0 h 6858678"/>
              <a:gd name="connsiteX6" fmla="*/ 359158 w 4980953"/>
              <a:gd name="connsiteY6" fmla="*/ 0 h 685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953" h="6858678">
                <a:moveTo>
                  <a:pt x="359158" y="0"/>
                </a:moveTo>
                <a:cubicBezTo>
                  <a:pt x="160766" y="0"/>
                  <a:pt x="0" y="161176"/>
                  <a:pt x="0" y="360074"/>
                </a:cubicBezTo>
                <a:lnTo>
                  <a:pt x="0" y="6498604"/>
                </a:lnTo>
                <a:cubicBezTo>
                  <a:pt x="0" y="6697502"/>
                  <a:pt x="160766" y="6858678"/>
                  <a:pt x="359158" y="6858678"/>
                </a:cubicBezTo>
                <a:lnTo>
                  <a:pt x="4980954" y="6858678"/>
                </a:lnTo>
                <a:lnTo>
                  <a:pt x="4980954" y="0"/>
                </a:lnTo>
                <a:lnTo>
                  <a:pt x="359158" y="0"/>
                </a:lnTo>
                <a:close/>
              </a:path>
            </a:pathLst>
          </a:custGeom>
          <a:solidFill>
            <a:srgbClr val="C699FF"/>
          </a:solidFill>
          <a:ln w="12652" cap="flat">
            <a:noFill/>
            <a:prstDash val="solid"/>
            <a:miter/>
          </a:ln>
        </p:spPr>
        <p:txBody>
          <a:bodyPr rtlCol="0" anchor="ctr"/>
          <a:lstStyle/>
          <a:p>
            <a:endParaRPr lang="en-US"/>
          </a:p>
        </p:txBody>
      </p:sp>
      <p:sp>
        <p:nvSpPr>
          <p:cNvPr id="13" name="object 26">
            <a:extLst>
              <a:ext uri="{FF2B5EF4-FFF2-40B4-BE49-F238E27FC236}">
                <a16:creationId xmlns:a16="http://schemas.microsoft.com/office/drawing/2014/main" id="{91E56AF9-961F-2E5F-CC58-D14C92727BF9}"/>
              </a:ext>
            </a:extLst>
          </p:cNvPr>
          <p:cNvSpPr txBox="1"/>
          <p:nvPr userDrawn="1"/>
        </p:nvSpPr>
        <p:spPr>
          <a:xfrm>
            <a:off x="11523600" y="6444000"/>
            <a:ext cx="309600" cy="184666"/>
          </a:xfrm>
          <a:prstGeom prst="rect">
            <a:avLst/>
          </a:prstGeom>
        </p:spPr>
        <p:txBody>
          <a:bodyPr vert="horz" wrap="square" lIns="0" tIns="0" rIns="0" bIns="0" rtlCol="0">
            <a:spAutoFit/>
          </a:bodyPr>
          <a:lstStyle/>
          <a:p>
            <a:pPr algn="r"/>
            <a:fld id="{13C05DFA-5F0D-F046-BA4E-256F0DC09C9A}" type="slidenum">
              <a:rPr lang="en-US" sz="1200" b="0" i="0" smtClean="0">
                <a:latin typeface="Roboto Mono Medium" pitchFamily="49" charset="0"/>
                <a:ea typeface="Roboto Mono Medium" pitchFamily="49" charset="0"/>
              </a:rPr>
              <a:pPr algn="r"/>
              <a:t>‹#›</a:t>
            </a:fld>
            <a:endParaRPr lang="en-US" sz="1200" b="0" i="0">
              <a:latin typeface="Roboto Mono Medium" pitchFamily="49" charset="0"/>
              <a:ea typeface="Roboto Mono Medium" pitchFamily="49" charset="0"/>
            </a:endParaRPr>
          </a:p>
        </p:txBody>
      </p:sp>
    </p:spTree>
    <p:extLst>
      <p:ext uri="{BB962C8B-B14F-4D97-AF65-F5344CB8AC3E}">
        <p14:creationId xmlns:p14="http://schemas.microsoft.com/office/powerpoint/2010/main" val="143446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00D48-8A33-1F71-2244-7F354CA007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10C0C2-850F-6699-42B6-831A90E24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object 26">
            <a:extLst>
              <a:ext uri="{FF2B5EF4-FFF2-40B4-BE49-F238E27FC236}">
                <a16:creationId xmlns:a16="http://schemas.microsoft.com/office/drawing/2014/main" id="{73820D5B-E036-FF11-3020-3DBA2926B4E8}"/>
              </a:ext>
            </a:extLst>
          </p:cNvPr>
          <p:cNvSpPr txBox="1"/>
          <p:nvPr userDrawn="1"/>
        </p:nvSpPr>
        <p:spPr>
          <a:xfrm>
            <a:off x="11523600" y="6444000"/>
            <a:ext cx="309600" cy="184666"/>
          </a:xfrm>
          <a:prstGeom prst="rect">
            <a:avLst/>
          </a:prstGeom>
        </p:spPr>
        <p:txBody>
          <a:bodyPr vert="horz" wrap="square" lIns="0" tIns="0" rIns="0" bIns="0" rtlCol="0">
            <a:spAutoFit/>
          </a:bodyPr>
          <a:lstStyle/>
          <a:p>
            <a:pPr algn="r"/>
            <a:fld id="{13C05DFA-5F0D-F046-BA4E-256F0DC09C9A}" type="slidenum">
              <a:rPr lang="en-US" sz="1200" b="0" i="0" smtClean="0">
                <a:latin typeface="Roboto Mono Medium" pitchFamily="49" charset="0"/>
                <a:ea typeface="Roboto Mono Medium" pitchFamily="49" charset="0"/>
              </a:rPr>
              <a:pPr algn="r"/>
              <a:t>‹#›</a:t>
            </a:fld>
            <a:endParaRPr lang="en-US" sz="1200" b="0" i="0">
              <a:latin typeface="Roboto Mono Medium" pitchFamily="49" charset="0"/>
              <a:ea typeface="Roboto Mono Medium" pitchFamily="49" charset="0"/>
            </a:endParaRPr>
          </a:p>
        </p:txBody>
      </p:sp>
      <p:sp>
        <p:nvSpPr>
          <p:cNvPr id="8" name="TextBox 7">
            <a:extLst>
              <a:ext uri="{FF2B5EF4-FFF2-40B4-BE49-F238E27FC236}">
                <a16:creationId xmlns:a16="http://schemas.microsoft.com/office/drawing/2014/main" id="{AA8DBE1D-68CE-7DC4-F74B-A8C87401B312}"/>
              </a:ext>
            </a:extLst>
          </p:cNvPr>
          <p:cNvSpPr txBox="1"/>
          <p:nvPr userDrawn="1"/>
        </p:nvSpPr>
        <p:spPr>
          <a:xfrm>
            <a:off x="360000" y="6462000"/>
            <a:ext cx="7182678" cy="153888"/>
          </a:xfrm>
          <a:prstGeom prst="rect">
            <a:avLst/>
          </a:prstGeom>
          <a:noFill/>
        </p:spPr>
        <p:txBody>
          <a:bodyPr wrap="square" lIns="0" tIns="0" rIns="0" bIns="0" rtlCol="0">
            <a:spAutoFit/>
          </a:bodyPr>
          <a:lstStyle/>
          <a:p>
            <a:r>
              <a:rPr lang="en-GB" sz="1000" b="0" i="0" kern="1200">
                <a:solidFill>
                  <a:schemeClr val="tx1"/>
                </a:solidFill>
                <a:effectLst/>
                <a:latin typeface="Roboto Mono Medium" pitchFamily="49" charset="0"/>
                <a:ea typeface="Roboto Mono Medium" pitchFamily="49" charset="0"/>
                <a:cs typeface="+mn-cs"/>
              </a:rPr>
              <a:t>2026 | MCA Consulting Excellence Declaration</a:t>
            </a:r>
          </a:p>
        </p:txBody>
      </p:sp>
    </p:spTree>
    <p:extLst>
      <p:ext uri="{BB962C8B-B14F-4D97-AF65-F5344CB8AC3E}">
        <p14:creationId xmlns:p14="http://schemas.microsoft.com/office/powerpoint/2010/main" val="3588612168"/>
      </p:ext>
    </p:extLst>
  </p:cSld>
  <p:clrMap bg1="lt1" tx1="dk1" bg2="lt2" tx2="dk2" accent1="accent1" accent2="accent2" accent3="accent3" accent4="accent4" accent5="accent5" accent6="accent6" hlink="hlink" folHlink="folHlink"/>
  <p:sldLayoutIdLst>
    <p:sldLayoutId id="2147483664" r:id="rId1"/>
    <p:sldLayoutId id="2147483653" r:id="rId2"/>
    <p:sldLayoutId id="2147483649" r:id="rId3"/>
    <p:sldLayoutId id="2147483665" r:id="rId4"/>
    <p:sldLayoutId id="2147483652" r:id="rId5"/>
    <p:sldLayoutId id="2147483656" r:id="rId6"/>
    <p:sldLayoutId id="2147483654" r:id="rId7"/>
    <p:sldLayoutId id="2147483655" r:id="rId8"/>
    <p:sldLayoutId id="2147483658" r:id="rId9"/>
    <p:sldLayoutId id="2147483650"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69F7B-679E-4326-508A-1020F03DE3CA}"/>
              </a:ext>
            </a:extLst>
          </p:cNvPr>
          <p:cNvSpPr txBox="1"/>
          <p:nvPr/>
        </p:nvSpPr>
        <p:spPr>
          <a:xfrm>
            <a:off x="360001" y="2000468"/>
            <a:ext cx="6585330" cy="1667123"/>
          </a:xfrm>
          <a:prstGeom prst="rect">
            <a:avLst/>
          </a:prstGeom>
          <a:noFill/>
        </p:spPr>
        <p:txBody>
          <a:bodyPr wrap="square" lIns="0" tIns="0" rIns="0" bIns="0" rtlCol="0">
            <a:noAutofit/>
          </a:bodyPr>
          <a:lstStyle/>
          <a:p>
            <a:pPr>
              <a:lnSpc>
                <a:spcPts val="6500"/>
              </a:lnSpc>
            </a:pPr>
            <a:r>
              <a:rPr lang="en-US" sz="5400" dirty="0">
                <a:latin typeface="Saans" panose="020B0504030103020203" pitchFamily="34" charset="77"/>
                <a:ea typeface="Saans" panose="020B0504030103020203" pitchFamily="34" charset="77"/>
                <a:cs typeface="Saans" panose="020B0504030103020203" pitchFamily="34" charset="77"/>
              </a:rPr>
              <a:t>MCA Consulting Excellence Declaration 2026</a:t>
            </a:r>
          </a:p>
        </p:txBody>
      </p:sp>
      <p:sp>
        <p:nvSpPr>
          <p:cNvPr id="9" name="Rounded Rectangle 8">
            <a:extLst>
              <a:ext uri="{FF2B5EF4-FFF2-40B4-BE49-F238E27FC236}">
                <a16:creationId xmlns:a16="http://schemas.microsoft.com/office/drawing/2014/main" id="{4DCF8CF9-6D1A-7DF9-846C-041E94818AC9}"/>
              </a:ext>
            </a:extLst>
          </p:cNvPr>
          <p:cNvSpPr/>
          <p:nvPr/>
        </p:nvSpPr>
        <p:spPr>
          <a:xfrm>
            <a:off x="849741" y="6300000"/>
            <a:ext cx="792000" cy="288000"/>
          </a:xfrm>
          <a:prstGeom prst="roundRect">
            <a:avLst/>
          </a:prstGeom>
          <a:solidFill>
            <a:srgbClr val="C6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52143E-2FCE-BDDB-CAA4-9C9ED2CC445C}"/>
              </a:ext>
            </a:extLst>
          </p:cNvPr>
          <p:cNvSpPr txBox="1"/>
          <p:nvPr/>
        </p:nvSpPr>
        <p:spPr>
          <a:xfrm>
            <a:off x="360000" y="6300001"/>
            <a:ext cx="3616411" cy="241994"/>
          </a:xfrm>
          <a:prstGeom prst="rect">
            <a:avLst/>
          </a:prstGeom>
          <a:noFill/>
        </p:spPr>
        <p:txBody>
          <a:bodyPr wrap="none" lIns="0" tIns="0" rIns="0" bIns="0" rtlCol="0">
            <a:noAutofit/>
          </a:bodyPr>
          <a:lstStyle/>
          <a:p>
            <a:r>
              <a:rPr lang="en-US" sz="1600">
                <a:latin typeface="Saans" panose="020B0504030103020203" pitchFamily="34" charset="77"/>
                <a:ea typeface="Saans" panose="020B0504030103020203" pitchFamily="34" charset="77"/>
                <a:cs typeface="Saans" panose="020B0504030103020203" pitchFamily="34" charset="77"/>
              </a:rPr>
              <a:t>Your  Delivery  Technology Consultancy</a:t>
            </a:r>
          </a:p>
        </p:txBody>
      </p:sp>
      <p:sp>
        <p:nvSpPr>
          <p:cNvPr id="4" name="Graphic 22">
            <a:extLst>
              <a:ext uri="{FF2B5EF4-FFF2-40B4-BE49-F238E27FC236}">
                <a16:creationId xmlns:a16="http://schemas.microsoft.com/office/drawing/2014/main" id="{30B4A9D2-764E-4FC8-FEF7-C1F7881CF1D2}"/>
              </a:ext>
            </a:extLst>
          </p:cNvPr>
          <p:cNvSpPr>
            <a:spLocks/>
          </p:cNvSpPr>
          <p:nvPr/>
        </p:nvSpPr>
        <p:spPr>
          <a:xfrm>
            <a:off x="7198800" y="-329"/>
            <a:ext cx="4993200" cy="6858678"/>
          </a:xfrm>
          <a:custGeom>
            <a:avLst/>
            <a:gdLst>
              <a:gd name="connsiteX0" fmla="*/ 359158 w 4980953"/>
              <a:gd name="connsiteY0" fmla="*/ 0 h 6858678"/>
              <a:gd name="connsiteX1" fmla="*/ 0 w 4980953"/>
              <a:gd name="connsiteY1" fmla="*/ 360074 h 6858678"/>
              <a:gd name="connsiteX2" fmla="*/ 0 w 4980953"/>
              <a:gd name="connsiteY2" fmla="*/ 6498604 h 6858678"/>
              <a:gd name="connsiteX3" fmla="*/ 359158 w 4980953"/>
              <a:gd name="connsiteY3" fmla="*/ 6858678 h 6858678"/>
              <a:gd name="connsiteX4" fmla="*/ 4980954 w 4980953"/>
              <a:gd name="connsiteY4" fmla="*/ 6858678 h 6858678"/>
              <a:gd name="connsiteX5" fmla="*/ 4980954 w 4980953"/>
              <a:gd name="connsiteY5" fmla="*/ 0 h 6858678"/>
              <a:gd name="connsiteX6" fmla="*/ 359158 w 4980953"/>
              <a:gd name="connsiteY6" fmla="*/ 0 h 685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953" h="6858678">
                <a:moveTo>
                  <a:pt x="359158" y="0"/>
                </a:moveTo>
                <a:cubicBezTo>
                  <a:pt x="160766" y="0"/>
                  <a:pt x="0" y="161176"/>
                  <a:pt x="0" y="360074"/>
                </a:cubicBezTo>
                <a:lnTo>
                  <a:pt x="0" y="6498604"/>
                </a:lnTo>
                <a:cubicBezTo>
                  <a:pt x="0" y="6697502"/>
                  <a:pt x="160766" y="6858678"/>
                  <a:pt x="359158" y="6858678"/>
                </a:cubicBezTo>
                <a:lnTo>
                  <a:pt x="4980954" y="6858678"/>
                </a:lnTo>
                <a:lnTo>
                  <a:pt x="4980954" y="0"/>
                </a:lnTo>
                <a:lnTo>
                  <a:pt x="359158" y="0"/>
                </a:lnTo>
                <a:close/>
              </a:path>
            </a:pathLst>
          </a:custGeom>
          <a:blipFill dpi="0" rotWithShape="1">
            <a:blip r:embed="rId2"/>
            <a:srcRect/>
            <a:stretch>
              <a:fillRect/>
            </a:stretch>
          </a:blipFill>
          <a:ln w="12652" cap="flat">
            <a:noFill/>
            <a:prstDash val="solid"/>
            <a:miter/>
          </a:ln>
        </p:spPr>
        <p:txBody>
          <a:bodyPr rtlCol="0" anchor="ctr"/>
          <a:lstStyle/>
          <a:p>
            <a:endParaRPr lang="en-US"/>
          </a:p>
        </p:txBody>
      </p:sp>
    </p:spTree>
    <p:extLst>
      <p:ext uri="{BB962C8B-B14F-4D97-AF65-F5344CB8AC3E}">
        <p14:creationId xmlns:p14="http://schemas.microsoft.com/office/powerpoint/2010/main" val="1965739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26BDD-F25D-A7AB-9225-C896E6D1F4A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D0069AC-3610-7B37-D2DF-DEEACDEDA049}"/>
              </a:ext>
            </a:extLst>
          </p:cNvPr>
          <p:cNvSpPr txBox="1"/>
          <p:nvPr/>
        </p:nvSpPr>
        <p:spPr>
          <a:xfrm>
            <a:off x="360000" y="1080000"/>
            <a:ext cx="11832000" cy="1205458"/>
          </a:xfrm>
          <a:prstGeom prst="rect">
            <a:avLst/>
          </a:prstGeom>
          <a:noFill/>
        </p:spPr>
        <p:txBody>
          <a:bodyPr wrap="square" lIns="0" tIns="0" rIns="0" bIns="0" rtlCol="0">
            <a:spAutoFit/>
          </a:bodyPr>
          <a:lstStyle/>
          <a:p>
            <a:pPr>
              <a:lnSpc>
                <a:spcPts val="4700"/>
              </a:lnSpc>
            </a:pPr>
            <a:r>
              <a:rPr lang="en-GB" sz="4200">
                <a:latin typeface="Saans  Medium" panose="020B0504030103020203" pitchFamily="34" charset="77"/>
                <a:ea typeface="Saans  Medium" panose="020B0504030103020203" pitchFamily="34" charset="77"/>
                <a:cs typeface="Saans  Medium" panose="020B0504030103020203" pitchFamily="34" charset="77"/>
              </a:rPr>
              <a:t>Committed to adopting the fourteen Principles of Consulting Excellence</a:t>
            </a:r>
            <a:endParaRPr lang="en-US" sz="4200">
              <a:latin typeface="Saans  Medium" panose="020B0504030103020203" pitchFamily="34" charset="77"/>
              <a:ea typeface="Saans  Medium" panose="020B0504030103020203" pitchFamily="34" charset="77"/>
              <a:cs typeface="Saans  Medium" panose="020B0504030103020203" pitchFamily="34" charset="77"/>
            </a:endParaRPr>
          </a:p>
        </p:txBody>
      </p:sp>
      <p:grpSp>
        <p:nvGrpSpPr>
          <p:cNvPr id="8" name="object 6">
            <a:extLst>
              <a:ext uri="{FF2B5EF4-FFF2-40B4-BE49-F238E27FC236}">
                <a16:creationId xmlns:a16="http://schemas.microsoft.com/office/drawing/2014/main" id="{7D84740E-C6CC-1D00-6D40-F2DBF57218F9}"/>
              </a:ext>
            </a:extLst>
          </p:cNvPr>
          <p:cNvGrpSpPr/>
          <p:nvPr/>
        </p:nvGrpSpPr>
        <p:grpSpPr>
          <a:xfrm>
            <a:off x="359994" y="2339975"/>
            <a:ext cx="684530" cy="684530"/>
            <a:chOff x="359994" y="2339975"/>
            <a:chExt cx="684530" cy="684530"/>
          </a:xfrm>
        </p:grpSpPr>
        <p:sp>
          <p:nvSpPr>
            <p:cNvPr id="13" name="object 7">
              <a:extLst>
                <a:ext uri="{FF2B5EF4-FFF2-40B4-BE49-F238E27FC236}">
                  <a16:creationId xmlns:a16="http://schemas.microsoft.com/office/drawing/2014/main" id="{69E60B42-DD0C-EE5F-BA08-4C1DAE18F026}"/>
                </a:ext>
              </a:extLst>
            </p:cNvPr>
            <p:cNvSpPr/>
            <p:nvPr/>
          </p:nvSpPr>
          <p:spPr>
            <a:xfrm>
              <a:off x="359994" y="2339975"/>
              <a:ext cx="684530" cy="684530"/>
            </a:xfrm>
            <a:custGeom>
              <a:avLst/>
              <a:gdLst/>
              <a:ahLst/>
              <a:cxnLst/>
              <a:rect l="l" t="t" r="r" b="b"/>
              <a:pathLst>
                <a:path w="684530" h="684530">
                  <a:moveTo>
                    <a:pt x="342011" y="0"/>
                  </a:moveTo>
                  <a:lnTo>
                    <a:pt x="295602" y="3122"/>
                  </a:lnTo>
                  <a:lnTo>
                    <a:pt x="251091" y="12219"/>
                  </a:lnTo>
                  <a:lnTo>
                    <a:pt x="208885" y="26882"/>
                  </a:lnTo>
                  <a:lnTo>
                    <a:pt x="169391" y="46703"/>
                  </a:lnTo>
                  <a:lnTo>
                    <a:pt x="133018" y="71273"/>
                  </a:lnTo>
                  <a:lnTo>
                    <a:pt x="100172" y="100187"/>
                  </a:lnTo>
                  <a:lnTo>
                    <a:pt x="71262" y="133034"/>
                  </a:lnTo>
                  <a:lnTo>
                    <a:pt x="46694" y="169408"/>
                  </a:lnTo>
                  <a:lnTo>
                    <a:pt x="26876" y="208901"/>
                  </a:lnTo>
                  <a:lnTo>
                    <a:pt x="12216" y="251104"/>
                  </a:lnTo>
                  <a:lnTo>
                    <a:pt x="3122" y="295610"/>
                  </a:lnTo>
                  <a:lnTo>
                    <a:pt x="0" y="342011"/>
                  </a:lnTo>
                  <a:lnTo>
                    <a:pt x="3122" y="388411"/>
                  </a:lnTo>
                  <a:lnTo>
                    <a:pt x="12216" y="432917"/>
                  </a:lnTo>
                  <a:lnTo>
                    <a:pt x="26876" y="475120"/>
                  </a:lnTo>
                  <a:lnTo>
                    <a:pt x="46694" y="514613"/>
                  </a:lnTo>
                  <a:lnTo>
                    <a:pt x="71262" y="550987"/>
                  </a:lnTo>
                  <a:lnTo>
                    <a:pt x="100172" y="583834"/>
                  </a:lnTo>
                  <a:lnTo>
                    <a:pt x="133018" y="612748"/>
                  </a:lnTo>
                  <a:lnTo>
                    <a:pt x="169391" y="637318"/>
                  </a:lnTo>
                  <a:lnTo>
                    <a:pt x="208885" y="657139"/>
                  </a:lnTo>
                  <a:lnTo>
                    <a:pt x="251091" y="671802"/>
                  </a:lnTo>
                  <a:lnTo>
                    <a:pt x="295602" y="680899"/>
                  </a:lnTo>
                  <a:lnTo>
                    <a:pt x="342011" y="684022"/>
                  </a:lnTo>
                  <a:lnTo>
                    <a:pt x="388416" y="680899"/>
                  </a:lnTo>
                  <a:lnTo>
                    <a:pt x="432925" y="671802"/>
                  </a:lnTo>
                  <a:lnTo>
                    <a:pt x="475129" y="657139"/>
                  </a:lnTo>
                  <a:lnTo>
                    <a:pt x="514621" y="637318"/>
                  </a:lnTo>
                  <a:lnTo>
                    <a:pt x="550993" y="612748"/>
                  </a:lnTo>
                  <a:lnTo>
                    <a:pt x="583838" y="583834"/>
                  </a:lnTo>
                  <a:lnTo>
                    <a:pt x="612747" y="550987"/>
                  </a:lnTo>
                  <a:lnTo>
                    <a:pt x="637315" y="514613"/>
                  </a:lnTo>
                  <a:lnTo>
                    <a:pt x="657132" y="475120"/>
                  </a:lnTo>
                  <a:lnTo>
                    <a:pt x="671792" y="432917"/>
                  </a:lnTo>
                  <a:lnTo>
                    <a:pt x="680887" y="388411"/>
                  </a:lnTo>
                  <a:lnTo>
                    <a:pt x="684009" y="342011"/>
                  </a:lnTo>
                  <a:lnTo>
                    <a:pt x="680887" y="295610"/>
                  </a:lnTo>
                  <a:lnTo>
                    <a:pt x="671792" y="251104"/>
                  </a:lnTo>
                  <a:lnTo>
                    <a:pt x="657132" y="208901"/>
                  </a:lnTo>
                  <a:lnTo>
                    <a:pt x="637315" y="169408"/>
                  </a:lnTo>
                  <a:lnTo>
                    <a:pt x="612747" y="133034"/>
                  </a:lnTo>
                  <a:lnTo>
                    <a:pt x="583838" y="100187"/>
                  </a:lnTo>
                  <a:lnTo>
                    <a:pt x="550993" y="71273"/>
                  </a:lnTo>
                  <a:lnTo>
                    <a:pt x="514621" y="46703"/>
                  </a:lnTo>
                  <a:lnTo>
                    <a:pt x="475129" y="26882"/>
                  </a:lnTo>
                  <a:lnTo>
                    <a:pt x="432925" y="12219"/>
                  </a:lnTo>
                  <a:lnTo>
                    <a:pt x="388416" y="3122"/>
                  </a:lnTo>
                  <a:lnTo>
                    <a:pt x="342011" y="0"/>
                  </a:lnTo>
                  <a:close/>
                </a:path>
              </a:pathLst>
            </a:custGeom>
            <a:solidFill>
              <a:srgbClr val="EFEEEA"/>
            </a:solidFill>
          </p:spPr>
          <p:txBody>
            <a:bodyPr wrap="square" lIns="0" tIns="0" rIns="0" bIns="0" rtlCol="0"/>
            <a:lstStyle/>
            <a:p>
              <a:endParaRPr/>
            </a:p>
          </p:txBody>
        </p:sp>
        <p:pic>
          <p:nvPicPr>
            <p:cNvPr id="14" name="object 8">
              <a:extLst>
                <a:ext uri="{FF2B5EF4-FFF2-40B4-BE49-F238E27FC236}">
                  <a16:creationId xmlns:a16="http://schemas.microsoft.com/office/drawing/2014/main" id="{97F953F9-AF36-196B-2478-DB5020F5F0D1}"/>
                </a:ext>
              </a:extLst>
            </p:cNvPr>
            <p:cNvPicPr/>
            <p:nvPr/>
          </p:nvPicPr>
          <p:blipFill>
            <a:blip r:embed="rId2" cstate="print"/>
            <a:stretch>
              <a:fillRect/>
            </a:stretch>
          </p:blipFill>
          <p:spPr>
            <a:xfrm>
              <a:off x="444855" y="2501950"/>
              <a:ext cx="513085" cy="358717"/>
            </a:xfrm>
            <a:prstGeom prst="rect">
              <a:avLst/>
            </a:prstGeom>
          </p:spPr>
        </p:pic>
      </p:grpSp>
      <p:grpSp>
        <p:nvGrpSpPr>
          <p:cNvPr id="15" name="object 9">
            <a:extLst>
              <a:ext uri="{FF2B5EF4-FFF2-40B4-BE49-F238E27FC236}">
                <a16:creationId xmlns:a16="http://schemas.microsoft.com/office/drawing/2014/main" id="{236E9C40-84D9-A83E-E47D-3EA6FFCE8401}"/>
              </a:ext>
            </a:extLst>
          </p:cNvPr>
          <p:cNvGrpSpPr/>
          <p:nvPr/>
        </p:nvGrpSpPr>
        <p:grpSpPr>
          <a:xfrm>
            <a:off x="2309622" y="2339975"/>
            <a:ext cx="683895" cy="684530"/>
            <a:chOff x="2309622" y="2339975"/>
            <a:chExt cx="683895" cy="684530"/>
          </a:xfrm>
        </p:grpSpPr>
        <p:sp>
          <p:nvSpPr>
            <p:cNvPr id="16" name="object 10">
              <a:extLst>
                <a:ext uri="{FF2B5EF4-FFF2-40B4-BE49-F238E27FC236}">
                  <a16:creationId xmlns:a16="http://schemas.microsoft.com/office/drawing/2014/main" id="{C3C1136D-C1A1-B5D0-4C94-91D7BF46136D}"/>
                </a:ext>
              </a:extLst>
            </p:cNvPr>
            <p:cNvSpPr/>
            <p:nvPr/>
          </p:nvSpPr>
          <p:spPr>
            <a:xfrm>
              <a:off x="2309622" y="2339975"/>
              <a:ext cx="683895" cy="684530"/>
            </a:xfrm>
            <a:custGeom>
              <a:avLst/>
              <a:gdLst/>
              <a:ahLst/>
              <a:cxnLst/>
              <a:rect l="l" t="t" r="r" b="b"/>
              <a:pathLst>
                <a:path w="683894" h="684530">
                  <a:moveTo>
                    <a:pt x="342010" y="0"/>
                  </a:moveTo>
                  <a:lnTo>
                    <a:pt x="295583" y="3122"/>
                  </a:lnTo>
                  <a:lnTo>
                    <a:pt x="251060" y="12219"/>
                  </a:lnTo>
                  <a:lnTo>
                    <a:pt x="208847" y="26882"/>
                  </a:lnTo>
                  <a:lnTo>
                    <a:pt x="169352" y="46703"/>
                  </a:lnTo>
                  <a:lnTo>
                    <a:pt x="132980" y="71273"/>
                  </a:lnTo>
                  <a:lnTo>
                    <a:pt x="100139" y="100187"/>
                  </a:lnTo>
                  <a:lnTo>
                    <a:pt x="71235" y="133034"/>
                  </a:lnTo>
                  <a:lnTo>
                    <a:pt x="46674" y="169408"/>
                  </a:lnTo>
                  <a:lnTo>
                    <a:pt x="26864" y="208901"/>
                  </a:lnTo>
                  <a:lnTo>
                    <a:pt x="12210" y="251104"/>
                  </a:lnTo>
                  <a:lnTo>
                    <a:pt x="3120" y="295610"/>
                  </a:lnTo>
                  <a:lnTo>
                    <a:pt x="0" y="342011"/>
                  </a:lnTo>
                  <a:lnTo>
                    <a:pt x="3120" y="388411"/>
                  </a:lnTo>
                  <a:lnTo>
                    <a:pt x="12210" y="432917"/>
                  </a:lnTo>
                  <a:lnTo>
                    <a:pt x="26864" y="475120"/>
                  </a:lnTo>
                  <a:lnTo>
                    <a:pt x="46674" y="514613"/>
                  </a:lnTo>
                  <a:lnTo>
                    <a:pt x="71235" y="550987"/>
                  </a:lnTo>
                  <a:lnTo>
                    <a:pt x="100139" y="583834"/>
                  </a:lnTo>
                  <a:lnTo>
                    <a:pt x="132980" y="612748"/>
                  </a:lnTo>
                  <a:lnTo>
                    <a:pt x="169352" y="637318"/>
                  </a:lnTo>
                  <a:lnTo>
                    <a:pt x="208847" y="657139"/>
                  </a:lnTo>
                  <a:lnTo>
                    <a:pt x="251060" y="671802"/>
                  </a:lnTo>
                  <a:lnTo>
                    <a:pt x="295583" y="680899"/>
                  </a:lnTo>
                  <a:lnTo>
                    <a:pt x="342010" y="684022"/>
                  </a:lnTo>
                  <a:lnTo>
                    <a:pt x="388409" y="680899"/>
                  </a:lnTo>
                  <a:lnTo>
                    <a:pt x="432908" y="671802"/>
                  </a:lnTo>
                  <a:lnTo>
                    <a:pt x="475101" y="657139"/>
                  </a:lnTo>
                  <a:lnTo>
                    <a:pt x="514580" y="637318"/>
                  </a:lnTo>
                  <a:lnTo>
                    <a:pt x="550939" y="612748"/>
                  </a:lnTo>
                  <a:lnTo>
                    <a:pt x="583771" y="583834"/>
                  </a:lnTo>
                  <a:lnTo>
                    <a:pt x="612668" y="550987"/>
                  </a:lnTo>
                  <a:lnTo>
                    <a:pt x="637224" y="514613"/>
                  </a:lnTo>
                  <a:lnTo>
                    <a:pt x="657032" y="475120"/>
                  </a:lnTo>
                  <a:lnTo>
                    <a:pt x="671684" y="432917"/>
                  </a:lnTo>
                  <a:lnTo>
                    <a:pt x="680774" y="388411"/>
                  </a:lnTo>
                  <a:lnTo>
                    <a:pt x="683894" y="342011"/>
                  </a:lnTo>
                  <a:lnTo>
                    <a:pt x="680774" y="295610"/>
                  </a:lnTo>
                  <a:lnTo>
                    <a:pt x="671684" y="251104"/>
                  </a:lnTo>
                  <a:lnTo>
                    <a:pt x="657032" y="208901"/>
                  </a:lnTo>
                  <a:lnTo>
                    <a:pt x="637224" y="169408"/>
                  </a:lnTo>
                  <a:lnTo>
                    <a:pt x="612668" y="133034"/>
                  </a:lnTo>
                  <a:lnTo>
                    <a:pt x="583771" y="100187"/>
                  </a:lnTo>
                  <a:lnTo>
                    <a:pt x="550939" y="71273"/>
                  </a:lnTo>
                  <a:lnTo>
                    <a:pt x="514580" y="46703"/>
                  </a:lnTo>
                  <a:lnTo>
                    <a:pt x="475101" y="26882"/>
                  </a:lnTo>
                  <a:lnTo>
                    <a:pt x="432908" y="12219"/>
                  </a:lnTo>
                  <a:lnTo>
                    <a:pt x="388409" y="3122"/>
                  </a:lnTo>
                  <a:lnTo>
                    <a:pt x="342010" y="0"/>
                  </a:lnTo>
                  <a:close/>
                </a:path>
              </a:pathLst>
            </a:custGeom>
            <a:solidFill>
              <a:srgbClr val="EFEEEA"/>
            </a:solidFill>
          </p:spPr>
          <p:txBody>
            <a:bodyPr wrap="square" lIns="0" tIns="0" rIns="0" bIns="0" rtlCol="0"/>
            <a:lstStyle/>
            <a:p>
              <a:endParaRPr/>
            </a:p>
          </p:txBody>
        </p:sp>
        <p:pic>
          <p:nvPicPr>
            <p:cNvPr id="17" name="object 11">
              <a:extLst>
                <a:ext uri="{FF2B5EF4-FFF2-40B4-BE49-F238E27FC236}">
                  <a16:creationId xmlns:a16="http://schemas.microsoft.com/office/drawing/2014/main" id="{73EF09E7-4D81-F1DE-1260-2793AA3DFD57}"/>
                </a:ext>
              </a:extLst>
            </p:cNvPr>
            <p:cNvPicPr/>
            <p:nvPr/>
          </p:nvPicPr>
          <p:blipFill>
            <a:blip r:embed="rId3" cstate="print"/>
            <a:stretch>
              <a:fillRect/>
            </a:stretch>
          </p:blipFill>
          <p:spPr>
            <a:xfrm>
              <a:off x="2426589" y="2501950"/>
              <a:ext cx="448953" cy="358720"/>
            </a:xfrm>
            <a:prstGeom prst="rect">
              <a:avLst/>
            </a:prstGeom>
          </p:spPr>
        </p:pic>
      </p:grpSp>
      <p:grpSp>
        <p:nvGrpSpPr>
          <p:cNvPr id="18" name="object 12">
            <a:extLst>
              <a:ext uri="{FF2B5EF4-FFF2-40B4-BE49-F238E27FC236}">
                <a16:creationId xmlns:a16="http://schemas.microsoft.com/office/drawing/2014/main" id="{1076AD92-26F3-0D70-2B0F-F2BB642D78F6}"/>
              </a:ext>
            </a:extLst>
          </p:cNvPr>
          <p:cNvGrpSpPr/>
          <p:nvPr/>
        </p:nvGrpSpPr>
        <p:grpSpPr>
          <a:xfrm>
            <a:off x="4238650" y="2339975"/>
            <a:ext cx="683895" cy="684530"/>
            <a:chOff x="4259198" y="2339975"/>
            <a:chExt cx="683895" cy="684530"/>
          </a:xfrm>
        </p:grpSpPr>
        <p:sp>
          <p:nvSpPr>
            <p:cNvPr id="19" name="object 13">
              <a:extLst>
                <a:ext uri="{FF2B5EF4-FFF2-40B4-BE49-F238E27FC236}">
                  <a16:creationId xmlns:a16="http://schemas.microsoft.com/office/drawing/2014/main" id="{32DE9490-8B1C-D4F4-7DDB-1253D3F018D9}"/>
                </a:ext>
              </a:extLst>
            </p:cNvPr>
            <p:cNvSpPr/>
            <p:nvPr/>
          </p:nvSpPr>
          <p:spPr>
            <a:xfrm>
              <a:off x="4259198" y="2339975"/>
              <a:ext cx="683895" cy="684530"/>
            </a:xfrm>
            <a:custGeom>
              <a:avLst/>
              <a:gdLst/>
              <a:ahLst/>
              <a:cxnLst/>
              <a:rect l="l" t="t" r="r" b="b"/>
              <a:pathLst>
                <a:path w="683895" h="684530">
                  <a:moveTo>
                    <a:pt x="341884" y="0"/>
                  </a:moveTo>
                  <a:lnTo>
                    <a:pt x="295485" y="3122"/>
                  </a:lnTo>
                  <a:lnTo>
                    <a:pt x="250986" y="12219"/>
                  </a:lnTo>
                  <a:lnTo>
                    <a:pt x="208793" y="26882"/>
                  </a:lnTo>
                  <a:lnTo>
                    <a:pt x="169314" y="46703"/>
                  </a:lnTo>
                  <a:lnTo>
                    <a:pt x="132955" y="71273"/>
                  </a:lnTo>
                  <a:lnTo>
                    <a:pt x="100123" y="100187"/>
                  </a:lnTo>
                  <a:lnTo>
                    <a:pt x="71226" y="133034"/>
                  </a:lnTo>
                  <a:lnTo>
                    <a:pt x="46670" y="169408"/>
                  </a:lnTo>
                  <a:lnTo>
                    <a:pt x="26862" y="208901"/>
                  </a:lnTo>
                  <a:lnTo>
                    <a:pt x="12210" y="251104"/>
                  </a:lnTo>
                  <a:lnTo>
                    <a:pt x="3120" y="295610"/>
                  </a:lnTo>
                  <a:lnTo>
                    <a:pt x="0" y="342011"/>
                  </a:lnTo>
                  <a:lnTo>
                    <a:pt x="3120" y="388411"/>
                  </a:lnTo>
                  <a:lnTo>
                    <a:pt x="12210" y="432917"/>
                  </a:lnTo>
                  <a:lnTo>
                    <a:pt x="26862" y="475120"/>
                  </a:lnTo>
                  <a:lnTo>
                    <a:pt x="46670" y="514613"/>
                  </a:lnTo>
                  <a:lnTo>
                    <a:pt x="71226" y="550987"/>
                  </a:lnTo>
                  <a:lnTo>
                    <a:pt x="100123" y="583834"/>
                  </a:lnTo>
                  <a:lnTo>
                    <a:pt x="132955" y="612748"/>
                  </a:lnTo>
                  <a:lnTo>
                    <a:pt x="169314" y="637318"/>
                  </a:lnTo>
                  <a:lnTo>
                    <a:pt x="208793" y="657139"/>
                  </a:lnTo>
                  <a:lnTo>
                    <a:pt x="250986" y="671802"/>
                  </a:lnTo>
                  <a:lnTo>
                    <a:pt x="295485" y="680899"/>
                  </a:lnTo>
                  <a:lnTo>
                    <a:pt x="341884" y="684022"/>
                  </a:lnTo>
                  <a:lnTo>
                    <a:pt x="388311" y="680899"/>
                  </a:lnTo>
                  <a:lnTo>
                    <a:pt x="432834" y="671802"/>
                  </a:lnTo>
                  <a:lnTo>
                    <a:pt x="475047" y="657139"/>
                  </a:lnTo>
                  <a:lnTo>
                    <a:pt x="514542" y="637318"/>
                  </a:lnTo>
                  <a:lnTo>
                    <a:pt x="550914" y="612748"/>
                  </a:lnTo>
                  <a:lnTo>
                    <a:pt x="583755" y="583834"/>
                  </a:lnTo>
                  <a:lnTo>
                    <a:pt x="612659" y="550987"/>
                  </a:lnTo>
                  <a:lnTo>
                    <a:pt x="637220" y="514613"/>
                  </a:lnTo>
                  <a:lnTo>
                    <a:pt x="657030" y="475120"/>
                  </a:lnTo>
                  <a:lnTo>
                    <a:pt x="671684" y="432917"/>
                  </a:lnTo>
                  <a:lnTo>
                    <a:pt x="680774" y="388411"/>
                  </a:lnTo>
                  <a:lnTo>
                    <a:pt x="683895" y="342011"/>
                  </a:lnTo>
                  <a:lnTo>
                    <a:pt x="680774" y="295610"/>
                  </a:lnTo>
                  <a:lnTo>
                    <a:pt x="671684" y="251104"/>
                  </a:lnTo>
                  <a:lnTo>
                    <a:pt x="657030" y="208901"/>
                  </a:lnTo>
                  <a:lnTo>
                    <a:pt x="637220" y="169408"/>
                  </a:lnTo>
                  <a:lnTo>
                    <a:pt x="612659" y="133034"/>
                  </a:lnTo>
                  <a:lnTo>
                    <a:pt x="583755" y="100187"/>
                  </a:lnTo>
                  <a:lnTo>
                    <a:pt x="550914" y="71273"/>
                  </a:lnTo>
                  <a:lnTo>
                    <a:pt x="514542" y="46703"/>
                  </a:lnTo>
                  <a:lnTo>
                    <a:pt x="475047" y="26882"/>
                  </a:lnTo>
                  <a:lnTo>
                    <a:pt x="432834" y="12219"/>
                  </a:lnTo>
                  <a:lnTo>
                    <a:pt x="388311" y="3122"/>
                  </a:lnTo>
                  <a:lnTo>
                    <a:pt x="341884" y="0"/>
                  </a:lnTo>
                  <a:close/>
                </a:path>
              </a:pathLst>
            </a:custGeom>
            <a:solidFill>
              <a:srgbClr val="EFEEEA"/>
            </a:solidFill>
          </p:spPr>
          <p:txBody>
            <a:bodyPr wrap="square" lIns="0" tIns="0" rIns="0" bIns="0" rtlCol="0"/>
            <a:lstStyle/>
            <a:p>
              <a:endParaRPr/>
            </a:p>
          </p:txBody>
        </p:sp>
        <p:pic>
          <p:nvPicPr>
            <p:cNvPr id="20" name="object 14">
              <a:extLst>
                <a:ext uri="{FF2B5EF4-FFF2-40B4-BE49-F238E27FC236}">
                  <a16:creationId xmlns:a16="http://schemas.microsoft.com/office/drawing/2014/main" id="{679F368E-51FE-F556-F197-7D391245929B}"/>
                </a:ext>
              </a:extLst>
            </p:cNvPr>
            <p:cNvPicPr/>
            <p:nvPr/>
          </p:nvPicPr>
          <p:blipFill>
            <a:blip r:embed="rId4" cstate="print"/>
            <a:stretch>
              <a:fillRect/>
            </a:stretch>
          </p:blipFill>
          <p:spPr>
            <a:xfrm>
              <a:off x="4466081" y="2501950"/>
              <a:ext cx="269357" cy="358720"/>
            </a:xfrm>
            <a:prstGeom prst="rect">
              <a:avLst/>
            </a:prstGeom>
          </p:spPr>
        </p:pic>
      </p:grpSp>
      <p:grpSp>
        <p:nvGrpSpPr>
          <p:cNvPr id="21" name="object 15">
            <a:extLst>
              <a:ext uri="{FF2B5EF4-FFF2-40B4-BE49-F238E27FC236}">
                <a16:creationId xmlns:a16="http://schemas.microsoft.com/office/drawing/2014/main" id="{C016AE7D-7E77-E28C-4939-23A547E29ADC}"/>
              </a:ext>
            </a:extLst>
          </p:cNvPr>
          <p:cNvGrpSpPr/>
          <p:nvPr/>
        </p:nvGrpSpPr>
        <p:grpSpPr>
          <a:xfrm>
            <a:off x="6648704" y="2339975"/>
            <a:ext cx="683895" cy="684530"/>
            <a:chOff x="6648704" y="2339975"/>
            <a:chExt cx="683895" cy="684530"/>
          </a:xfrm>
        </p:grpSpPr>
        <p:sp>
          <p:nvSpPr>
            <p:cNvPr id="22" name="object 16">
              <a:extLst>
                <a:ext uri="{FF2B5EF4-FFF2-40B4-BE49-F238E27FC236}">
                  <a16:creationId xmlns:a16="http://schemas.microsoft.com/office/drawing/2014/main" id="{DF84C823-4825-D798-0839-0B341E2F3A9A}"/>
                </a:ext>
              </a:extLst>
            </p:cNvPr>
            <p:cNvSpPr/>
            <p:nvPr/>
          </p:nvSpPr>
          <p:spPr>
            <a:xfrm>
              <a:off x="6648704" y="2339975"/>
              <a:ext cx="683895" cy="684530"/>
            </a:xfrm>
            <a:custGeom>
              <a:avLst/>
              <a:gdLst/>
              <a:ahLst/>
              <a:cxnLst/>
              <a:rect l="l" t="t" r="r" b="b"/>
              <a:pathLst>
                <a:path w="683895" h="684530">
                  <a:moveTo>
                    <a:pt x="342011" y="0"/>
                  </a:moveTo>
                  <a:lnTo>
                    <a:pt x="295583" y="3122"/>
                  </a:lnTo>
                  <a:lnTo>
                    <a:pt x="251060" y="12219"/>
                  </a:lnTo>
                  <a:lnTo>
                    <a:pt x="208847" y="26882"/>
                  </a:lnTo>
                  <a:lnTo>
                    <a:pt x="169352" y="46703"/>
                  </a:lnTo>
                  <a:lnTo>
                    <a:pt x="132980" y="71273"/>
                  </a:lnTo>
                  <a:lnTo>
                    <a:pt x="100139" y="100187"/>
                  </a:lnTo>
                  <a:lnTo>
                    <a:pt x="71235" y="133034"/>
                  </a:lnTo>
                  <a:lnTo>
                    <a:pt x="46674" y="169408"/>
                  </a:lnTo>
                  <a:lnTo>
                    <a:pt x="26864" y="208901"/>
                  </a:lnTo>
                  <a:lnTo>
                    <a:pt x="12210" y="251104"/>
                  </a:lnTo>
                  <a:lnTo>
                    <a:pt x="3120" y="295610"/>
                  </a:lnTo>
                  <a:lnTo>
                    <a:pt x="0" y="342011"/>
                  </a:lnTo>
                  <a:lnTo>
                    <a:pt x="3120" y="388411"/>
                  </a:lnTo>
                  <a:lnTo>
                    <a:pt x="12210" y="432917"/>
                  </a:lnTo>
                  <a:lnTo>
                    <a:pt x="26864" y="475120"/>
                  </a:lnTo>
                  <a:lnTo>
                    <a:pt x="46674" y="514613"/>
                  </a:lnTo>
                  <a:lnTo>
                    <a:pt x="71235" y="550987"/>
                  </a:lnTo>
                  <a:lnTo>
                    <a:pt x="100139" y="583834"/>
                  </a:lnTo>
                  <a:lnTo>
                    <a:pt x="132980" y="612748"/>
                  </a:lnTo>
                  <a:lnTo>
                    <a:pt x="169352" y="637318"/>
                  </a:lnTo>
                  <a:lnTo>
                    <a:pt x="208847" y="657139"/>
                  </a:lnTo>
                  <a:lnTo>
                    <a:pt x="251060" y="671802"/>
                  </a:lnTo>
                  <a:lnTo>
                    <a:pt x="295583" y="680899"/>
                  </a:lnTo>
                  <a:lnTo>
                    <a:pt x="342011" y="684022"/>
                  </a:lnTo>
                  <a:lnTo>
                    <a:pt x="388409" y="680899"/>
                  </a:lnTo>
                  <a:lnTo>
                    <a:pt x="432908" y="671802"/>
                  </a:lnTo>
                  <a:lnTo>
                    <a:pt x="475101" y="657139"/>
                  </a:lnTo>
                  <a:lnTo>
                    <a:pt x="514580" y="637318"/>
                  </a:lnTo>
                  <a:lnTo>
                    <a:pt x="550939" y="612748"/>
                  </a:lnTo>
                  <a:lnTo>
                    <a:pt x="583771" y="583834"/>
                  </a:lnTo>
                  <a:lnTo>
                    <a:pt x="612668" y="550987"/>
                  </a:lnTo>
                  <a:lnTo>
                    <a:pt x="637224" y="514613"/>
                  </a:lnTo>
                  <a:lnTo>
                    <a:pt x="657032" y="475120"/>
                  </a:lnTo>
                  <a:lnTo>
                    <a:pt x="671684" y="432917"/>
                  </a:lnTo>
                  <a:lnTo>
                    <a:pt x="680774" y="388411"/>
                  </a:lnTo>
                  <a:lnTo>
                    <a:pt x="683895" y="342011"/>
                  </a:lnTo>
                  <a:lnTo>
                    <a:pt x="680774" y="295610"/>
                  </a:lnTo>
                  <a:lnTo>
                    <a:pt x="671684" y="251104"/>
                  </a:lnTo>
                  <a:lnTo>
                    <a:pt x="657032" y="208901"/>
                  </a:lnTo>
                  <a:lnTo>
                    <a:pt x="637224" y="169408"/>
                  </a:lnTo>
                  <a:lnTo>
                    <a:pt x="612668" y="133034"/>
                  </a:lnTo>
                  <a:lnTo>
                    <a:pt x="583771" y="100187"/>
                  </a:lnTo>
                  <a:lnTo>
                    <a:pt x="550939" y="71273"/>
                  </a:lnTo>
                  <a:lnTo>
                    <a:pt x="514580" y="46703"/>
                  </a:lnTo>
                  <a:lnTo>
                    <a:pt x="475101" y="26882"/>
                  </a:lnTo>
                  <a:lnTo>
                    <a:pt x="432908" y="12219"/>
                  </a:lnTo>
                  <a:lnTo>
                    <a:pt x="388409" y="3122"/>
                  </a:lnTo>
                  <a:lnTo>
                    <a:pt x="342011" y="0"/>
                  </a:lnTo>
                  <a:close/>
                </a:path>
              </a:pathLst>
            </a:custGeom>
            <a:solidFill>
              <a:srgbClr val="EFEEEA"/>
            </a:solidFill>
          </p:spPr>
          <p:txBody>
            <a:bodyPr wrap="square" lIns="0" tIns="0" rIns="0" bIns="0" rtlCol="0"/>
            <a:lstStyle/>
            <a:p>
              <a:endParaRPr/>
            </a:p>
          </p:txBody>
        </p:sp>
        <p:pic>
          <p:nvPicPr>
            <p:cNvPr id="23" name="object 17">
              <a:extLst>
                <a:ext uri="{FF2B5EF4-FFF2-40B4-BE49-F238E27FC236}">
                  <a16:creationId xmlns:a16="http://schemas.microsoft.com/office/drawing/2014/main" id="{D2F0A5B0-FD1A-E5C1-2E1E-25D6EF99B38F}"/>
                </a:ext>
              </a:extLst>
            </p:cNvPr>
            <p:cNvPicPr/>
            <p:nvPr/>
          </p:nvPicPr>
          <p:blipFill>
            <a:blip r:embed="rId5" cstate="print"/>
            <a:stretch>
              <a:fillRect/>
            </a:stretch>
          </p:blipFill>
          <p:spPr>
            <a:xfrm>
              <a:off x="6780784" y="2501950"/>
              <a:ext cx="418767" cy="358720"/>
            </a:xfrm>
            <a:prstGeom prst="rect">
              <a:avLst/>
            </a:prstGeom>
          </p:spPr>
        </p:pic>
      </p:grpSp>
      <p:grpSp>
        <p:nvGrpSpPr>
          <p:cNvPr id="24" name="object 18">
            <a:extLst>
              <a:ext uri="{FF2B5EF4-FFF2-40B4-BE49-F238E27FC236}">
                <a16:creationId xmlns:a16="http://schemas.microsoft.com/office/drawing/2014/main" id="{459FB766-1AB7-6278-CEA5-79546D15AC66}"/>
              </a:ext>
            </a:extLst>
          </p:cNvPr>
          <p:cNvGrpSpPr/>
          <p:nvPr/>
        </p:nvGrpSpPr>
        <p:grpSpPr>
          <a:xfrm>
            <a:off x="10021569" y="2339975"/>
            <a:ext cx="684530" cy="684530"/>
            <a:chOff x="10021569" y="2339975"/>
            <a:chExt cx="684530" cy="684530"/>
          </a:xfrm>
        </p:grpSpPr>
        <p:sp>
          <p:nvSpPr>
            <p:cNvPr id="25" name="object 19">
              <a:extLst>
                <a:ext uri="{FF2B5EF4-FFF2-40B4-BE49-F238E27FC236}">
                  <a16:creationId xmlns:a16="http://schemas.microsoft.com/office/drawing/2014/main" id="{36036AF2-3708-90D3-52E2-1327C626BDD7}"/>
                </a:ext>
              </a:extLst>
            </p:cNvPr>
            <p:cNvSpPr/>
            <p:nvPr/>
          </p:nvSpPr>
          <p:spPr>
            <a:xfrm>
              <a:off x="10021569" y="2339975"/>
              <a:ext cx="684530" cy="684530"/>
            </a:xfrm>
            <a:custGeom>
              <a:avLst/>
              <a:gdLst/>
              <a:ahLst/>
              <a:cxnLst/>
              <a:rect l="l" t="t" r="r" b="b"/>
              <a:pathLst>
                <a:path w="684529" h="684530">
                  <a:moveTo>
                    <a:pt x="342010" y="0"/>
                  </a:moveTo>
                  <a:lnTo>
                    <a:pt x="295610" y="3122"/>
                  </a:lnTo>
                  <a:lnTo>
                    <a:pt x="251104" y="12219"/>
                  </a:lnTo>
                  <a:lnTo>
                    <a:pt x="208901" y="26882"/>
                  </a:lnTo>
                  <a:lnTo>
                    <a:pt x="169408" y="46703"/>
                  </a:lnTo>
                  <a:lnTo>
                    <a:pt x="133034" y="71273"/>
                  </a:lnTo>
                  <a:lnTo>
                    <a:pt x="100187" y="100187"/>
                  </a:lnTo>
                  <a:lnTo>
                    <a:pt x="71273" y="133034"/>
                  </a:lnTo>
                  <a:lnTo>
                    <a:pt x="46703" y="169408"/>
                  </a:lnTo>
                  <a:lnTo>
                    <a:pt x="26882" y="208901"/>
                  </a:lnTo>
                  <a:lnTo>
                    <a:pt x="12219" y="251104"/>
                  </a:lnTo>
                  <a:lnTo>
                    <a:pt x="3122" y="295610"/>
                  </a:lnTo>
                  <a:lnTo>
                    <a:pt x="0" y="342011"/>
                  </a:lnTo>
                  <a:lnTo>
                    <a:pt x="3122" y="388411"/>
                  </a:lnTo>
                  <a:lnTo>
                    <a:pt x="12219" y="432917"/>
                  </a:lnTo>
                  <a:lnTo>
                    <a:pt x="26882" y="475120"/>
                  </a:lnTo>
                  <a:lnTo>
                    <a:pt x="46703" y="514613"/>
                  </a:lnTo>
                  <a:lnTo>
                    <a:pt x="71273" y="550987"/>
                  </a:lnTo>
                  <a:lnTo>
                    <a:pt x="100187" y="583834"/>
                  </a:lnTo>
                  <a:lnTo>
                    <a:pt x="133034" y="612748"/>
                  </a:lnTo>
                  <a:lnTo>
                    <a:pt x="169408" y="637318"/>
                  </a:lnTo>
                  <a:lnTo>
                    <a:pt x="208901" y="657139"/>
                  </a:lnTo>
                  <a:lnTo>
                    <a:pt x="251104" y="671802"/>
                  </a:lnTo>
                  <a:lnTo>
                    <a:pt x="295610" y="680899"/>
                  </a:lnTo>
                  <a:lnTo>
                    <a:pt x="342010" y="684022"/>
                  </a:lnTo>
                  <a:lnTo>
                    <a:pt x="388411" y="680899"/>
                  </a:lnTo>
                  <a:lnTo>
                    <a:pt x="432917" y="671802"/>
                  </a:lnTo>
                  <a:lnTo>
                    <a:pt x="475120" y="657139"/>
                  </a:lnTo>
                  <a:lnTo>
                    <a:pt x="514613" y="637318"/>
                  </a:lnTo>
                  <a:lnTo>
                    <a:pt x="550987" y="612748"/>
                  </a:lnTo>
                  <a:lnTo>
                    <a:pt x="583834" y="583834"/>
                  </a:lnTo>
                  <a:lnTo>
                    <a:pt x="612748" y="550987"/>
                  </a:lnTo>
                  <a:lnTo>
                    <a:pt x="637318" y="514613"/>
                  </a:lnTo>
                  <a:lnTo>
                    <a:pt x="657139" y="475120"/>
                  </a:lnTo>
                  <a:lnTo>
                    <a:pt x="671802" y="432917"/>
                  </a:lnTo>
                  <a:lnTo>
                    <a:pt x="680899" y="388411"/>
                  </a:lnTo>
                  <a:lnTo>
                    <a:pt x="684022" y="342011"/>
                  </a:lnTo>
                  <a:lnTo>
                    <a:pt x="680899" y="295610"/>
                  </a:lnTo>
                  <a:lnTo>
                    <a:pt x="671802" y="251104"/>
                  </a:lnTo>
                  <a:lnTo>
                    <a:pt x="657139" y="208901"/>
                  </a:lnTo>
                  <a:lnTo>
                    <a:pt x="637318" y="169408"/>
                  </a:lnTo>
                  <a:lnTo>
                    <a:pt x="612748" y="133034"/>
                  </a:lnTo>
                  <a:lnTo>
                    <a:pt x="583834" y="100187"/>
                  </a:lnTo>
                  <a:lnTo>
                    <a:pt x="550987" y="71273"/>
                  </a:lnTo>
                  <a:lnTo>
                    <a:pt x="514613" y="46703"/>
                  </a:lnTo>
                  <a:lnTo>
                    <a:pt x="475120" y="26882"/>
                  </a:lnTo>
                  <a:lnTo>
                    <a:pt x="432917" y="12219"/>
                  </a:lnTo>
                  <a:lnTo>
                    <a:pt x="388411" y="3122"/>
                  </a:lnTo>
                  <a:lnTo>
                    <a:pt x="342010" y="0"/>
                  </a:lnTo>
                  <a:close/>
                </a:path>
              </a:pathLst>
            </a:custGeom>
            <a:solidFill>
              <a:srgbClr val="EFEEEA"/>
            </a:solidFill>
          </p:spPr>
          <p:txBody>
            <a:bodyPr wrap="square" lIns="0" tIns="0" rIns="0" bIns="0" rtlCol="0"/>
            <a:lstStyle/>
            <a:p>
              <a:endParaRPr/>
            </a:p>
          </p:txBody>
        </p:sp>
        <p:pic>
          <p:nvPicPr>
            <p:cNvPr id="26" name="object 20">
              <a:extLst>
                <a:ext uri="{FF2B5EF4-FFF2-40B4-BE49-F238E27FC236}">
                  <a16:creationId xmlns:a16="http://schemas.microsoft.com/office/drawing/2014/main" id="{A005D798-BC49-C95F-DD30-9AD6F591CFEB}"/>
                </a:ext>
              </a:extLst>
            </p:cNvPr>
            <p:cNvPicPr/>
            <p:nvPr/>
          </p:nvPicPr>
          <p:blipFill>
            <a:blip r:embed="rId6" cstate="print"/>
            <a:stretch>
              <a:fillRect/>
            </a:stretch>
          </p:blipFill>
          <p:spPr>
            <a:xfrm>
              <a:off x="10183621" y="2501950"/>
              <a:ext cx="359154" cy="358720"/>
            </a:xfrm>
            <a:prstGeom prst="rect">
              <a:avLst/>
            </a:prstGeom>
          </p:spPr>
        </p:pic>
      </p:grpSp>
      <p:sp>
        <p:nvSpPr>
          <p:cNvPr id="27" name="object 22">
            <a:extLst>
              <a:ext uri="{FF2B5EF4-FFF2-40B4-BE49-F238E27FC236}">
                <a16:creationId xmlns:a16="http://schemas.microsoft.com/office/drawing/2014/main" id="{2B99B0AC-C708-1800-28C6-6054228C6A2D}"/>
              </a:ext>
            </a:extLst>
          </p:cNvPr>
          <p:cNvSpPr txBox="1"/>
          <p:nvPr/>
        </p:nvSpPr>
        <p:spPr>
          <a:xfrm>
            <a:off x="378968" y="3629354"/>
            <a:ext cx="1771650" cy="1563890"/>
          </a:xfrm>
          <a:prstGeom prst="rect">
            <a:avLst/>
          </a:prstGeom>
        </p:spPr>
        <p:txBody>
          <a:bodyPr vert="horz" wrap="square" lIns="0" tIns="12065" rIns="0" bIns="0" rtlCol="0">
            <a:spAutoFit/>
          </a:bodyPr>
          <a:lstStyle/>
          <a:p>
            <a:pPr marL="12700" marR="5080">
              <a:lnSpc>
                <a:spcPct val="100000"/>
              </a:lnSpc>
              <a:spcAft>
                <a:spcPts val="300"/>
              </a:spcAft>
            </a:pPr>
            <a:r>
              <a:rPr sz="900">
                <a:latin typeface="Saans  Light" panose="020B0304030103020203" pitchFamily="34" charset="0"/>
                <a:ea typeface="Saans  Light" panose="020B0304030103020203" pitchFamily="34" charset="0"/>
                <a:cs typeface="Saans  Light" panose="020B0304030103020203" pitchFamily="34" charset="0"/>
              </a:rPr>
              <a:t>Consulting Excellence firms work with clients, partners, employees and other stakeholders in an ethical way. This means:</a:t>
            </a:r>
            <a:endParaRPr lang="en-GB" sz="900">
              <a:latin typeface="Saans  Light" panose="020B0304030103020203" pitchFamily="34" charset="0"/>
              <a:ea typeface="Saans  Light" panose="020B0304030103020203" pitchFamily="34" charset="0"/>
              <a:cs typeface="Saans  Light" panose="020B0304030103020203" pitchFamily="34" charset="0"/>
            </a:endParaRPr>
          </a:p>
          <a:p>
            <a:pPr marL="241300" marR="238760" indent="-228600">
              <a:lnSpc>
                <a:spcPct val="100000"/>
              </a:lnSpc>
              <a:spcAft>
                <a:spcPts val="300"/>
              </a:spcAft>
              <a:buAutoNum type="arabicPeriod"/>
              <a:tabLst>
                <a:tab pos="2413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are responsible and good citizens.</a:t>
            </a:r>
          </a:p>
          <a:p>
            <a:pPr marL="240665" indent="-227965">
              <a:lnSpc>
                <a:spcPct val="100000"/>
              </a:lnSpc>
              <a:spcAft>
                <a:spcPts val="300"/>
              </a:spcAft>
              <a:buAutoNum type="arabicPeriod"/>
              <a:tabLst>
                <a:tab pos="240665" algn="l"/>
              </a:tabLst>
            </a:pPr>
            <a:r>
              <a:rPr lang="en-GB" sz="900">
                <a:latin typeface="Saans  Light" panose="020B0304030103020203" pitchFamily="34" charset="0"/>
                <a:ea typeface="Saans  Light" panose="020B0304030103020203" pitchFamily="34" charset="0"/>
                <a:cs typeface="Saans  Light" panose="020B0304030103020203" pitchFamily="34" charset="0"/>
              </a:rPr>
              <a:t>We conduct our business ethically.</a:t>
            </a:r>
          </a:p>
          <a:p>
            <a:pPr marL="240665" indent="-227965">
              <a:lnSpc>
                <a:spcPct val="100000"/>
              </a:lnSpc>
              <a:spcAft>
                <a:spcPts val="300"/>
              </a:spcAft>
              <a:buAutoNum type="arabicPeriod"/>
              <a:tabLst>
                <a:tab pos="240665" algn="l"/>
              </a:tabLst>
            </a:pPr>
            <a:r>
              <a:rPr lang="en-GB" sz="900">
                <a:latin typeface="Saans  Light" panose="020B0304030103020203" pitchFamily="34" charset="0"/>
                <a:ea typeface="Saans  Light" panose="020B0304030103020203" pitchFamily="34" charset="0"/>
                <a:cs typeface="Saans  Light" panose="020B0304030103020203" pitchFamily="34" charset="0"/>
              </a:rPr>
              <a:t>We foster an ethical culture.</a:t>
            </a:r>
          </a:p>
          <a:p>
            <a:pPr marL="12700" marR="5080">
              <a:lnSpc>
                <a:spcPct val="100000"/>
              </a:lnSpc>
            </a:pPr>
            <a:endParaRPr sz="800">
              <a:latin typeface="Saans  Light" panose="020B0304030103020203" pitchFamily="34" charset="0"/>
              <a:ea typeface="Saans  Light" panose="020B0304030103020203" pitchFamily="34" charset="0"/>
              <a:cs typeface="Saans  Light" panose="020B0304030103020203" pitchFamily="34" charset="0"/>
            </a:endParaRPr>
          </a:p>
        </p:txBody>
      </p:sp>
      <p:sp>
        <p:nvSpPr>
          <p:cNvPr id="29" name="object 25">
            <a:extLst>
              <a:ext uri="{FF2B5EF4-FFF2-40B4-BE49-F238E27FC236}">
                <a16:creationId xmlns:a16="http://schemas.microsoft.com/office/drawing/2014/main" id="{FCA422B1-0E6A-A5E4-C8E8-BCD8C9BC824C}"/>
              </a:ext>
            </a:extLst>
          </p:cNvPr>
          <p:cNvSpPr txBox="1"/>
          <p:nvPr/>
        </p:nvSpPr>
        <p:spPr>
          <a:xfrm>
            <a:off x="6632575" y="3049650"/>
            <a:ext cx="3151505" cy="504625"/>
          </a:xfrm>
          <a:prstGeom prst="rect">
            <a:avLst/>
          </a:prstGeom>
        </p:spPr>
        <p:txBody>
          <a:bodyPr vert="horz" wrap="square" lIns="0" tIns="12065" rIns="0" bIns="0" rtlCol="0">
            <a:spAutoFit/>
          </a:bodyPr>
          <a:lstStyle/>
          <a:p>
            <a:pPr marL="12700" marR="1077595">
              <a:lnSpc>
                <a:spcPct val="100000"/>
              </a:lnSpc>
              <a:spcBef>
                <a:spcPts val="95"/>
              </a:spcBef>
            </a:pPr>
            <a:r>
              <a:rPr sz="1600">
                <a:latin typeface="Saans  Medium" panose="020B0604030103020203" pitchFamily="34" charset="0"/>
                <a:ea typeface="Saans  Medium" panose="020B0604030103020203" pitchFamily="34" charset="0"/>
                <a:cs typeface="Saans  Medium" panose="020B0604030103020203" pitchFamily="34" charset="0"/>
              </a:rPr>
              <a:t>Commitment to Diversity and Inclusion</a:t>
            </a:r>
          </a:p>
        </p:txBody>
      </p:sp>
      <p:sp>
        <p:nvSpPr>
          <p:cNvPr id="30" name="object 26">
            <a:extLst>
              <a:ext uri="{FF2B5EF4-FFF2-40B4-BE49-F238E27FC236}">
                <a16:creationId xmlns:a16="http://schemas.microsoft.com/office/drawing/2014/main" id="{3E52B909-A636-CD0F-50DD-34DF39AEF247}"/>
              </a:ext>
            </a:extLst>
          </p:cNvPr>
          <p:cNvSpPr txBox="1"/>
          <p:nvPr/>
        </p:nvSpPr>
        <p:spPr>
          <a:xfrm>
            <a:off x="2227748" y="3049650"/>
            <a:ext cx="1681692" cy="504625"/>
          </a:xfrm>
          <a:prstGeom prst="rect">
            <a:avLst/>
          </a:prstGeom>
        </p:spPr>
        <p:txBody>
          <a:bodyPr vert="horz" wrap="square" lIns="0" tIns="12065" rIns="0" bIns="0" rtlCol="0">
            <a:spAutoFit/>
          </a:bodyPr>
          <a:lstStyle/>
          <a:p>
            <a:pPr marL="12700" marR="328295">
              <a:lnSpc>
                <a:spcPct val="100000"/>
              </a:lnSpc>
              <a:spcBef>
                <a:spcPts val="95"/>
              </a:spcBef>
            </a:pPr>
            <a:r>
              <a:rPr sz="1600">
                <a:latin typeface="Saans  Medium" panose="020B0604030103020203" pitchFamily="34" charset="0"/>
                <a:ea typeface="Saans  Medium" panose="020B0604030103020203" pitchFamily="34" charset="0"/>
                <a:cs typeface="Saans  Medium" panose="020B0604030103020203" pitchFamily="34" charset="0"/>
              </a:rPr>
              <a:t>Client Service and Value</a:t>
            </a:r>
          </a:p>
        </p:txBody>
      </p:sp>
      <p:sp>
        <p:nvSpPr>
          <p:cNvPr id="31" name="object 27">
            <a:extLst>
              <a:ext uri="{FF2B5EF4-FFF2-40B4-BE49-F238E27FC236}">
                <a16:creationId xmlns:a16="http://schemas.microsoft.com/office/drawing/2014/main" id="{4094A204-2FE2-987E-7A7A-15D1FA0445E4}"/>
              </a:ext>
            </a:extLst>
          </p:cNvPr>
          <p:cNvSpPr txBox="1"/>
          <p:nvPr/>
        </p:nvSpPr>
        <p:spPr>
          <a:xfrm>
            <a:off x="4229861" y="3049650"/>
            <a:ext cx="2193290" cy="504625"/>
          </a:xfrm>
          <a:prstGeom prst="rect">
            <a:avLst/>
          </a:prstGeom>
        </p:spPr>
        <p:txBody>
          <a:bodyPr vert="horz" wrap="square" lIns="0" tIns="12065" rIns="0" bIns="0" rtlCol="0">
            <a:spAutoFit/>
          </a:bodyPr>
          <a:lstStyle/>
          <a:p>
            <a:pPr marL="12700" marR="937260">
              <a:lnSpc>
                <a:spcPct val="100000"/>
              </a:lnSpc>
              <a:spcBef>
                <a:spcPts val="95"/>
              </a:spcBef>
            </a:pPr>
            <a:r>
              <a:rPr sz="1600">
                <a:latin typeface="Saans  Medium" panose="020B0604030103020203" pitchFamily="34" charset="0"/>
                <a:ea typeface="Saans  Medium" panose="020B0604030103020203" pitchFamily="34" charset="0"/>
                <a:cs typeface="Saans  Medium" panose="020B0604030103020203" pitchFamily="34" charset="0"/>
              </a:rPr>
              <a:t>Professional Development</a:t>
            </a:r>
          </a:p>
        </p:txBody>
      </p:sp>
      <p:sp>
        <p:nvSpPr>
          <p:cNvPr id="33" name="object 29">
            <a:extLst>
              <a:ext uri="{FF2B5EF4-FFF2-40B4-BE49-F238E27FC236}">
                <a16:creationId xmlns:a16="http://schemas.microsoft.com/office/drawing/2014/main" id="{662F2D5F-1CC0-1E18-CB7D-FF3EDE9DAB7B}"/>
              </a:ext>
            </a:extLst>
          </p:cNvPr>
          <p:cNvSpPr txBox="1"/>
          <p:nvPr/>
        </p:nvSpPr>
        <p:spPr>
          <a:xfrm>
            <a:off x="10007345" y="3049650"/>
            <a:ext cx="1704339" cy="504625"/>
          </a:xfrm>
          <a:prstGeom prst="rect">
            <a:avLst/>
          </a:prstGeom>
        </p:spPr>
        <p:txBody>
          <a:bodyPr vert="horz" wrap="square" lIns="0" tIns="12065" rIns="0" bIns="0" rtlCol="0">
            <a:spAutoFit/>
          </a:bodyPr>
          <a:lstStyle/>
          <a:p>
            <a:pPr marL="12700" marR="224154">
              <a:lnSpc>
                <a:spcPct val="100000"/>
              </a:lnSpc>
              <a:spcBef>
                <a:spcPts val="95"/>
              </a:spcBef>
            </a:pPr>
            <a:r>
              <a:rPr sz="1600">
                <a:latin typeface="Saans  Medium" panose="020B0604030103020203" pitchFamily="34" charset="0"/>
                <a:ea typeface="Saans  Medium" panose="020B0604030103020203" pitchFamily="34" charset="0"/>
                <a:cs typeface="Saans  Medium" panose="020B0604030103020203" pitchFamily="34" charset="0"/>
              </a:rPr>
              <a:t>Commitment to Sustainability</a:t>
            </a:r>
          </a:p>
        </p:txBody>
      </p:sp>
      <p:sp>
        <p:nvSpPr>
          <p:cNvPr id="34" name="object 30">
            <a:extLst>
              <a:ext uri="{FF2B5EF4-FFF2-40B4-BE49-F238E27FC236}">
                <a16:creationId xmlns:a16="http://schemas.microsoft.com/office/drawing/2014/main" id="{90292E61-5F4F-83C0-AC18-6704417EFD72}"/>
              </a:ext>
            </a:extLst>
          </p:cNvPr>
          <p:cNvSpPr txBox="1"/>
          <p:nvPr/>
        </p:nvSpPr>
        <p:spPr>
          <a:xfrm>
            <a:off x="360679" y="3049650"/>
            <a:ext cx="1609725" cy="258404"/>
          </a:xfrm>
          <a:prstGeom prst="rect">
            <a:avLst/>
          </a:prstGeom>
        </p:spPr>
        <p:txBody>
          <a:bodyPr vert="horz" wrap="square" lIns="0" tIns="12065" rIns="0" bIns="0" rtlCol="0">
            <a:spAutoFit/>
          </a:bodyPr>
          <a:lstStyle/>
          <a:p>
            <a:pPr marL="12700">
              <a:lnSpc>
                <a:spcPct val="100000"/>
              </a:lnSpc>
              <a:spcBef>
                <a:spcPts val="95"/>
              </a:spcBef>
            </a:pPr>
            <a:r>
              <a:rPr sz="1600">
                <a:latin typeface="Saans  Medium" panose="020B0604030103020203" pitchFamily="34" charset="0"/>
                <a:ea typeface="Saans  Medium" panose="020B0604030103020203" pitchFamily="34" charset="0"/>
                <a:cs typeface="Saans  Medium" panose="020B0604030103020203" pitchFamily="34" charset="0"/>
              </a:rPr>
              <a:t>Ethical Behaviour</a:t>
            </a:r>
          </a:p>
        </p:txBody>
      </p:sp>
      <p:sp>
        <p:nvSpPr>
          <p:cNvPr id="38" name="object 22">
            <a:extLst>
              <a:ext uri="{FF2B5EF4-FFF2-40B4-BE49-F238E27FC236}">
                <a16:creationId xmlns:a16="http://schemas.microsoft.com/office/drawing/2014/main" id="{535EE690-9650-4714-317F-4D089292AB6C}"/>
              </a:ext>
            </a:extLst>
          </p:cNvPr>
          <p:cNvSpPr txBox="1"/>
          <p:nvPr/>
        </p:nvSpPr>
        <p:spPr>
          <a:xfrm>
            <a:off x="2227748" y="3629354"/>
            <a:ext cx="1920239" cy="2128147"/>
          </a:xfrm>
          <a:prstGeom prst="rect">
            <a:avLst/>
          </a:prstGeom>
        </p:spPr>
        <p:txBody>
          <a:bodyPr vert="horz" wrap="square" lIns="0" tIns="12065" rIns="0" bIns="0" rtlCol="0">
            <a:spAutoFit/>
          </a:bodyPr>
          <a:lstStyle/>
          <a:p>
            <a:pPr marR="5080">
              <a:spcAft>
                <a:spcPts val="300"/>
              </a:spcAft>
              <a:tabLst>
                <a:tab pos="241300" algn="l"/>
              </a:tabLst>
            </a:pPr>
            <a:r>
              <a:rPr lang="en-GB" sz="900" dirty="0">
                <a:latin typeface="Saans  Light" panose="020B0304030103020203" pitchFamily="34" charset="0"/>
                <a:ea typeface="Saans  Light" panose="020B0304030103020203" pitchFamily="34" charset="0"/>
                <a:cs typeface="Saans  Light" panose="020B0304030103020203" pitchFamily="34" charset="0"/>
              </a:rPr>
              <a:t>Consulting Excellence firms promote the highest standards of client service and value. This means:</a:t>
            </a:r>
          </a:p>
          <a:p>
            <a:pPr marL="241300" marR="5080" indent="-228600">
              <a:spcAft>
                <a:spcPts val="300"/>
              </a:spcAft>
              <a:buFont typeface="+mj-lt"/>
              <a:buAutoNum type="arabicPeriod" startAt="4"/>
              <a:tabLst>
                <a:tab pos="241300" algn="l"/>
              </a:tabLst>
            </a:pPr>
            <a:r>
              <a:rPr lang="en-GB" sz="900" dirty="0">
                <a:latin typeface="Saans  Light" panose="020B0304030103020203" pitchFamily="34" charset="0"/>
                <a:ea typeface="Saans  Light" panose="020B0304030103020203" pitchFamily="34" charset="0"/>
                <a:cs typeface="Saans  Light" panose="020B0304030103020203" pitchFamily="34" charset="0"/>
              </a:rPr>
              <a:t>We provide excellent consulting services which deliver the outcomes clients seek and need.</a:t>
            </a:r>
          </a:p>
          <a:p>
            <a:pPr marL="241300" marR="130810" indent="-228600">
              <a:spcAft>
                <a:spcPts val="300"/>
              </a:spcAft>
              <a:buFont typeface="+mj-lt"/>
              <a:buAutoNum type="arabicPeriod" startAt="4"/>
              <a:tabLst>
                <a:tab pos="241300" algn="l"/>
              </a:tabLst>
            </a:pPr>
            <a:r>
              <a:rPr lang="en-GB" sz="900" dirty="0">
                <a:latin typeface="Saans  Light" panose="020B0304030103020203" pitchFamily="34" charset="0"/>
                <a:ea typeface="Saans  Light" panose="020B0304030103020203" pitchFamily="34" charset="0"/>
                <a:cs typeface="Saans  Light" panose="020B0304030103020203" pitchFamily="34" charset="0"/>
              </a:rPr>
              <a:t>We are transparent with clients and respond to their concerns.</a:t>
            </a:r>
          </a:p>
          <a:p>
            <a:pPr marL="241300" marR="5080" indent="-228600">
              <a:spcAft>
                <a:spcPts val="300"/>
              </a:spcAft>
              <a:buFont typeface="+mj-lt"/>
              <a:buAutoNum type="arabicPeriod" startAt="4"/>
              <a:tabLst>
                <a:tab pos="241300" algn="l"/>
              </a:tabLst>
            </a:pPr>
            <a:r>
              <a:rPr lang="en-GB" sz="900" dirty="0">
                <a:latin typeface="Saans  Light" panose="020B0304030103020203" pitchFamily="34" charset="0"/>
                <a:ea typeface="Saans  Light" panose="020B0304030103020203" pitchFamily="34" charset="0"/>
                <a:cs typeface="Saans  Light" panose="020B0304030103020203" pitchFamily="34" charset="0"/>
              </a:rPr>
              <a:t>We always strive to improve the value we can deliver to our clients.</a:t>
            </a:r>
          </a:p>
          <a:p>
            <a:pPr marL="241300" marR="5080" indent="-228600">
              <a:spcAft>
                <a:spcPts val="300"/>
              </a:spcAft>
              <a:buFont typeface="+mj-lt"/>
              <a:buAutoNum type="arabicPeriod" startAt="4"/>
            </a:pPr>
            <a:endParaRPr lang="en-GB" sz="900" dirty="0">
              <a:latin typeface="Saans  Light" panose="020B0304030103020203" pitchFamily="34" charset="0"/>
              <a:ea typeface="Saans  Light" panose="020B0304030103020203" pitchFamily="34" charset="0"/>
              <a:cs typeface="Saans  Light" panose="020B0304030103020203" pitchFamily="34" charset="0"/>
            </a:endParaRPr>
          </a:p>
          <a:p>
            <a:pPr marL="12700" marR="5080">
              <a:lnSpc>
                <a:spcPct val="100000"/>
              </a:lnSpc>
            </a:pPr>
            <a:endParaRPr sz="800" dirty="0">
              <a:latin typeface="Saans  Light" panose="020B0304030103020203" pitchFamily="34" charset="0"/>
              <a:ea typeface="Saans  Light" panose="020B0304030103020203" pitchFamily="34" charset="0"/>
              <a:cs typeface="Saans  Light" panose="020B0304030103020203" pitchFamily="34" charset="0"/>
            </a:endParaRPr>
          </a:p>
        </p:txBody>
      </p:sp>
      <p:sp>
        <p:nvSpPr>
          <p:cNvPr id="39" name="object 22">
            <a:extLst>
              <a:ext uri="{FF2B5EF4-FFF2-40B4-BE49-F238E27FC236}">
                <a16:creationId xmlns:a16="http://schemas.microsoft.com/office/drawing/2014/main" id="{3ECF3A1D-9EEB-0BDF-46F2-FAC6A67329AB}"/>
              </a:ext>
            </a:extLst>
          </p:cNvPr>
          <p:cNvSpPr txBox="1"/>
          <p:nvPr/>
        </p:nvSpPr>
        <p:spPr>
          <a:xfrm>
            <a:off x="4225117" y="3629354"/>
            <a:ext cx="2392300" cy="2859116"/>
          </a:xfrm>
          <a:prstGeom prst="rect">
            <a:avLst/>
          </a:prstGeom>
        </p:spPr>
        <p:txBody>
          <a:bodyPr vert="horz" wrap="square" lIns="0" tIns="12065" rIns="0" bIns="0" rtlCol="0">
            <a:spAutoFit/>
          </a:bodyPr>
          <a:lstStyle/>
          <a:p>
            <a:pPr marR="5080">
              <a:lnSpc>
                <a:spcPct val="100000"/>
              </a:lnSpc>
              <a:spcAft>
                <a:spcPts val="300"/>
              </a:spcAft>
              <a:tabLst>
                <a:tab pos="241300" algn="l"/>
              </a:tabLst>
            </a:pPr>
            <a:r>
              <a:rPr lang="en-GB" sz="900">
                <a:latin typeface="Saans  Light" panose="020B0304030103020203" pitchFamily="34" charset="0"/>
                <a:ea typeface="Saans  Light" panose="020B0304030103020203" pitchFamily="34" charset="0"/>
                <a:cs typeface="Saans  Light" panose="020B0304030103020203" pitchFamily="34" charset="0"/>
              </a:rPr>
              <a:t>Consulting Excellence firms develop the capabilities of their consultants, provide career development opportunities and support the welfare of all their employees. This means:</a:t>
            </a:r>
          </a:p>
          <a:p>
            <a:pPr marL="241300" marR="175260" indent="-228600">
              <a:lnSpc>
                <a:spcPct val="100000"/>
              </a:lnSpc>
              <a:spcAft>
                <a:spcPts val="300"/>
              </a:spcAft>
              <a:buFont typeface="+mj-lt"/>
              <a:buAutoNum type="arabicPeriod" startAt="7"/>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undertake training and professional development planning each year.</a:t>
            </a:r>
          </a:p>
          <a:p>
            <a:pPr marL="241300" marR="339090" indent="-228600">
              <a:lnSpc>
                <a:spcPct val="100000"/>
              </a:lnSpc>
              <a:spcAft>
                <a:spcPts val="300"/>
              </a:spcAft>
              <a:buFont typeface="+mj-lt"/>
              <a:buAutoNum type="arabicPeriod" startAt="7"/>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promote strong core consulting capabilities and specialisms in our consultants and teams.</a:t>
            </a:r>
          </a:p>
          <a:p>
            <a:pPr marL="241300" marR="5080" indent="-228600">
              <a:lnSpc>
                <a:spcPct val="100000"/>
              </a:lnSpc>
              <a:spcAft>
                <a:spcPts val="300"/>
              </a:spcAft>
              <a:buFont typeface="+mj-lt"/>
              <a:buAutoNum type="arabicPeriod" startAt="7"/>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support our employees’ career progression, professional development and welfare.</a:t>
            </a:r>
          </a:p>
          <a:p>
            <a:pPr marL="241300" marR="50165" indent="-228600">
              <a:lnSpc>
                <a:spcPct val="100000"/>
              </a:lnSpc>
              <a:spcAft>
                <a:spcPts val="300"/>
              </a:spcAft>
              <a:buFont typeface="+mj-lt"/>
              <a:buAutoNum type="arabicPeriod" startAt="7"/>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support the adoption of the Chartered Management Consultant (ChMC) Accreditation across the industry and champion its values.</a:t>
            </a:r>
          </a:p>
          <a:p>
            <a:pPr marL="241300" marR="5080" indent="-228600">
              <a:lnSpc>
                <a:spcPct val="100000"/>
              </a:lnSpc>
              <a:spcAft>
                <a:spcPts val="300"/>
              </a:spcAft>
              <a:buFont typeface="+mj-lt"/>
              <a:buAutoNum type="arabicPeriod" startAt="7"/>
            </a:pPr>
            <a:endParaRPr lang="en-GB" sz="900">
              <a:latin typeface="Saans  Light" panose="020B0304030103020203" pitchFamily="34" charset="0"/>
              <a:ea typeface="Saans  Light" panose="020B0304030103020203" pitchFamily="34" charset="0"/>
              <a:cs typeface="Saans  Light" panose="020B0304030103020203" pitchFamily="34" charset="0"/>
            </a:endParaRPr>
          </a:p>
          <a:p>
            <a:pPr marL="12700" marR="5080">
              <a:lnSpc>
                <a:spcPct val="100000"/>
              </a:lnSpc>
            </a:pPr>
            <a:endParaRPr sz="800">
              <a:latin typeface="Saans  Light" panose="020B0304030103020203" pitchFamily="34" charset="0"/>
              <a:ea typeface="Saans  Light" panose="020B0304030103020203" pitchFamily="34" charset="0"/>
              <a:cs typeface="Saans  Light" panose="020B0304030103020203" pitchFamily="34" charset="0"/>
            </a:endParaRPr>
          </a:p>
        </p:txBody>
      </p:sp>
      <p:sp>
        <p:nvSpPr>
          <p:cNvPr id="40" name="object 22">
            <a:extLst>
              <a:ext uri="{FF2B5EF4-FFF2-40B4-BE49-F238E27FC236}">
                <a16:creationId xmlns:a16="http://schemas.microsoft.com/office/drawing/2014/main" id="{7F2B080D-66D1-E6B0-B7A7-499CAA911E7C}"/>
              </a:ext>
            </a:extLst>
          </p:cNvPr>
          <p:cNvSpPr txBox="1"/>
          <p:nvPr/>
        </p:nvSpPr>
        <p:spPr>
          <a:xfrm>
            <a:off x="6694548" y="3629354"/>
            <a:ext cx="3235665" cy="2820644"/>
          </a:xfrm>
          <a:prstGeom prst="rect">
            <a:avLst/>
          </a:prstGeom>
        </p:spPr>
        <p:txBody>
          <a:bodyPr vert="horz" wrap="square" lIns="0" tIns="12065" rIns="0" bIns="0" rtlCol="0">
            <a:spAutoFit/>
          </a:bodyPr>
          <a:lstStyle/>
          <a:p>
            <a:pPr marR="5080">
              <a:spcAft>
                <a:spcPts val="300"/>
              </a:spcAft>
              <a:tabLst>
                <a:tab pos="241300" algn="l"/>
              </a:tabLst>
            </a:pPr>
            <a:r>
              <a:rPr lang="en-GB" sz="900">
                <a:latin typeface="Saans  Light" panose="020B0304030103020203" pitchFamily="34" charset="0"/>
                <a:ea typeface="Saans  Light" panose="020B0304030103020203" pitchFamily="34" charset="0"/>
                <a:cs typeface="Saans  Light" panose="020B0304030103020203" pitchFamily="34" charset="0"/>
              </a:rPr>
              <a:t>Consulting Excellence firms are committed to diversity and inclusion within their workplace and workforce.</a:t>
            </a:r>
          </a:p>
          <a:p>
            <a:pPr marL="241300" marR="63500" indent="-228600">
              <a:spcAft>
                <a:spcPts val="300"/>
              </a:spcAft>
              <a:buFont typeface="+mj-lt"/>
              <a:buAutoNum type="arabicPeriod" startAt="11"/>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This means: We respect and embrace diversity and inclusion and understand the importance and positive benefit of people from different backgrounds working for our companies and our clients.</a:t>
            </a:r>
          </a:p>
          <a:p>
            <a:pPr marL="241300" marR="48895" indent="-228600">
              <a:spcAft>
                <a:spcPts val="300"/>
              </a:spcAft>
              <a:buFont typeface="+mj-lt"/>
              <a:buAutoNum type="arabicPeriod" startAt="11"/>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recruit and retain people from a diverse talent pool and strive to build cultures where difference is valued, respected and celebrated at all levels. Furthermore, we are committed to developing diverse future leaders and ensuring their progression in the industry.</a:t>
            </a:r>
          </a:p>
          <a:p>
            <a:pPr marL="241300" marR="5080" indent="-228600">
              <a:spcAft>
                <a:spcPts val="300"/>
              </a:spcAft>
              <a:buFont typeface="+mj-lt"/>
              <a:buAutoNum type="arabicPeriod" startAt="11"/>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support industry efforts to improve progress on diversity and inclusion, implementing best practice and monitoring the diversity of the consultancy sector workforce over time. This includes encouraging the collection of data to assess the effectiveness of D&amp;I policies and participating in the MCA annual report.</a:t>
            </a:r>
          </a:p>
          <a:p>
            <a:pPr marL="241300" indent="-228600">
              <a:spcAft>
                <a:spcPts val="300"/>
              </a:spcAft>
              <a:buFont typeface="+mj-lt"/>
              <a:buAutoNum type="arabicPeriod" startAt="11"/>
            </a:pPr>
            <a:endParaRPr lang="en-GB" sz="900">
              <a:latin typeface="Saans  Light" panose="020B0304030103020203" pitchFamily="34" charset="0"/>
              <a:ea typeface="Saans  Light" panose="020B0304030103020203" pitchFamily="34" charset="0"/>
              <a:cs typeface="Saans  Light" panose="020B0304030103020203" pitchFamily="34" charset="0"/>
            </a:endParaRPr>
          </a:p>
          <a:p>
            <a:pPr marL="12700" marR="5080">
              <a:lnSpc>
                <a:spcPct val="100000"/>
              </a:lnSpc>
            </a:pPr>
            <a:endParaRPr sz="800">
              <a:latin typeface="Saans  Light" panose="020B0304030103020203" pitchFamily="34" charset="0"/>
              <a:ea typeface="Saans  Light" panose="020B0304030103020203" pitchFamily="34" charset="0"/>
              <a:cs typeface="Saans  Light" panose="020B0304030103020203" pitchFamily="34" charset="0"/>
            </a:endParaRPr>
          </a:p>
        </p:txBody>
      </p:sp>
      <p:sp>
        <p:nvSpPr>
          <p:cNvPr id="41" name="object 22">
            <a:extLst>
              <a:ext uri="{FF2B5EF4-FFF2-40B4-BE49-F238E27FC236}">
                <a16:creationId xmlns:a16="http://schemas.microsoft.com/office/drawing/2014/main" id="{11177C2F-7F8C-7579-E506-5E883D70C868}"/>
              </a:ext>
            </a:extLst>
          </p:cNvPr>
          <p:cNvSpPr txBox="1"/>
          <p:nvPr/>
        </p:nvSpPr>
        <p:spPr>
          <a:xfrm>
            <a:off x="10007344" y="3629354"/>
            <a:ext cx="2023693" cy="1597232"/>
          </a:xfrm>
          <a:prstGeom prst="rect">
            <a:avLst/>
          </a:prstGeom>
        </p:spPr>
        <p:txBody>
          <a:bodyPr vert="horz" wrap="square" lIns="0" tIns="12065" rIns="0" bIns="0" rtlCol="0">
            <a:spAutoFit/>
          </a:bodyPr>
          <a:lstStyle/>
          <a:p>
            <a:pPr marR="5080">
              <a:lnSpc>
                <a:spcPct val="100000"/>
              </a:lnSpc>
              <a:spcAft>
                <a:spcPts val="300"/>
              </a:spcAft>
              <a:tabLst>
                <a:tab pos="241300" algn="l"/>
              </a:tabLst>
            </a:pPr>
            <a:r>
              <a:rPr lang="en-GB" sz="900">
                <a:latin typeface="Saans  Light" panose="020B0304030103020203" pitchFamily="34" charset="0"/>
                <a:ea typeface="Saans  Light" panose="020B0304030103020203" pitchFamily="34" charset="0"/>
                <a:cs typeface="Saans  Light" panose="020B0304030103020203" pitchFamily="34" charset="0"/>
              </a:rPr>
              <a:t>Consulting Excellence firms are committed to sustainable development within their organisations and their work with clients. This means:</a:t>
            </a:r>
          </a:p>
          <a:p>
            <a:pPr marL="241300" marR="5080" indent="-228600">
              <a:lnSpc>
                <a:spcPct val="100000"/>
              </a:lnSpc>
              <a:spcAft>
                <a:spcPts val="300"/>
              </a:spcAft>
              <a:buFont typeface="+mj-lt"/>
              <a:buAutoNum type="arabicPeriod" startAt="14"/>
              <a:tabLst>
                <a:tab pos="279400" algn="l"/>
              </a:tabLst>
            </a:pPr>
            <a:r>
              <a:rPr lang="en-GB" sz="900">
                <a:latin typeface="Saans  Light" panose="020B0304030103020203" pitchFamily="34" charset="0"/>
                <a:ea typeface="Saans  Light" panose="020B0304030103020203" pitchFamily="34" charset="0"/>
                <a:cs typeface="Saans  Light" panose="020B0304030103020203" pitchFamily="34" charset="0"/>
              </a:rPr>
              <a:t>We commit to ensuring that our firms operate in an increasingly sustainable way and strive to ensure that sustainability is considered by our clients in our work with them.</a:t>
            </a:r>
          </a:p>
          <a:p>
            <a:pPr marL="12700" marR="5080">
              <a:lnSpc>
                <a:spcPct val="100000"/>
              </a:lnSpc>
            </a:pPr>
            <a:endParaRPr sz="800">
              <a:latin typeface="Saans  Light" panose="020B0304030103020203" pitchFamily="34" charset="0"/>
              <a:ea typeface="Saans  Light" panose="020B0304030103020203" pitchFamily="34" charset="0"/>
              <a:cs typeface="Saans  Light" panose="020B0304030103020203" pitchFamily="34" charset="0"/>
            </a:endParaRPr>
          </a:p>
        </p:txBody>
      </p:sp>
    </p:spTree>
    <p:extLst>
      <p:ext uri="{BB962C8B-B14F-4D97-AF65-F5344CB8AC3E}">
        <p14:creationId xmlns:p14="http://schemas.microsoft.com/office/powerpoint/2010/main" val="288700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3E64C-35CC-5752-C24B-5A4043D1C9E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9245278-EB5A-1ED2-BB9A-F7A5CC199842}"/>
              </a:ext>
            </a:extLst>
          </p:cNvPr>
          <p:cNvSpPr txBox="1"/>
          <p:nvPr/>
        </p:nvSpPr>
        <p:spPr>
          <a:xfrm>
            <a:off x="360000" y="1080000"/>
            <a:ext cx="7778160" cy="602729"/>
          </a:xfrm>
          <a:prstGeom prst="rect">
            <a:avLst/>
          </a:prstGeom>
          <a:noFill/>
        </p:spPr>
        <p:txBody>
          <a:bodyPr wrap="square" lIns="0" tIns="0" rIns="0" bIns="0" rtlCol="0">
            <a:spAutoFit/>
          </a:bodyPr>
          <a:lstStyle/>
          <a:p>
            <a:pPr>
              <a:lnSpc>
                <a:spcPts val="4700"/>
              </a:lnSpc>
            </a:pPr>
            <a:r>
              <a:rPr lang="en-US" sz="4200">
                <a:latin typeface="Saans  Medium" panose="020B0504030103020203" pitchFamily="34" charset="77"/>
                <a:ea typeface="Saans  Medium" panose="020B0504030103020203" pitchFamily="34" charset="77"/>
                <a:cs typeface="Saans  Medium" panose="020B0504030103020203" pitchFamily="34" charset="77"/>
              </a:rPr>
              <a:t>Ethical behaviour</a:t>
            </a:r>
          </a:p>
        </p:txBody>
      </p:sp>
      <p:sp>
        <p:nvSpPr>
          <p:cNvPr id="4" name="TextBox 3">
            <a:extLst>
              <a:ext uri="{FF2B5EF4-FFF2-40B4-BE49-F238E27FC236}">
                <a16:creationId xmlns:a16="http://schemas.microsoft.com/office/drawing/2014/main" id="{AB0A9223-FDF2-B33F-F9E8-916C956FBD78}"/>
              </a:ext>
            </a:extLst>
          </p:cNvPr>
          <p:cNvSpPr txBox="1"/>
          <p:nvPr/>
        </p:nvSpPr>
        <p:spPr>
          <a:xfrm>
            <a:off x="360000" y="1975065"/>
            <a:ext cx="7653840" cy="4001095"/>
          </a:xfrm>
          <a:prstGeom prst="rect">
            <a:avLst/>
          </a:prstGeom>
          <a:noFill/>
        </p:spPr>
        <p:txBody>
          <a:bodyPr wrap="square" lIns="0" tIns="0" rIns="0" bIns="0" numCol="1" spcCol="180000" rtlCol="0">
            <a:spAutoFit/>
          </a:bodyPr>
          <a:lstStyle/>
          <a:p>
            <a:pPr marR="31115">
              <a:lnSpc>
                <a:spcPct val="100000"/>
              </a:lnSpc>
              <a:spcBef>
                <a:spcPts val="600"/>
              </a:spcBef>
              <a:spcAft>
                <a:spcPts val="600"/>
              </a:spcAft>
            </a:pPr>
            <a:r>
              <a:rPr lang="en-GB" sz="1500">
                <a:latin typeface="Saans  Light" panose="020B0304030103020203" pitchFamily="34" charset="77"/>
                <a:ea typeface="Saans  Light" panose="020B0304030103020203" pitchFamily="34" charset="77"/>
                <a:cs typeface="Saans  Light" panose="020B0304030103020203" pitchFamily="34" charset="77"/>
              </a:rPr>
              <a:t>Leading Resolutions expects all individuals working with the company to uphold the highest standards of ethical conduct. Clear policies guide behaviour, emphasising integrity, honesty, and professionalism, with misconduct potentially leading to disciplinary action to protect the company’s reputation.</a:t>
            </a:r>
          </a:p>
          <a:p>
            <a:pPr marR="23495">
              <a:lnSpc>
                <a:spcPct val="100000"/>
              </a:lnSpc>
              <a:spcBef>
                <a:spcPts val="600"/>
              </a:spcBef>
              <a:spcAft>
                <a:spcPts val="600"/>
              </a:spcAft>
            </a:pPr>
            <a:r>
              <a:rPr lang="en-GB" sz="1500">
                <a:latin typeface="Saans  Light" panose="020B0304030103020203" pitchFamily="34" charset="77"/>
                <a:ea typeface="Saans  Light" panose="020B0304030103020203" pitchFamily="34" charset="77"/>
                <a:cs typeface="Saans  Light" panose="020B0304030103020203" pitchFamily="34" charset="77"/>
              </a:rPr>
              <a:t>Transparency about potential conflicts of interest is required, with disclosure and written permission needed before engaging in outside work. All gifts or hospitality from clients or suppliers must be reported, accepting only small tokens or low-value items, while refusing anything of significant value. The company enforces a zero-tolerance policy on bribery and corruption, requiring the reporting of any suspicious activity. Company property must be used responsibly and only for business purposes, with misuse considered serious misconduct.</a:t>
            </a:r>
          </a:p>
          <a:p>
            <a:pPr marR="5080">
              <a:lnSpc>
                <a:spcPct val="100000"/>
              </a:lnSpc>
              <a:spcBef>
                <a:spcPts val="600"/>
              </a:spcBef>
              <a:spcAft>
                <a:spcPts val="600"/>
              </a:spcAft>
            </a:pPr>
            <a:r>
              <a:rPr lang="en-GB" sz="1500">
                <a:latin typeface="Saans  Light" panose="020B0304030103020203" pitchFamily="34" charset="77"/>
                <a:ea typeface="Saans  Light" panose="020B0304030103020203" pitchFamily="34" charset="77"/>
                <a:cs typeface="Saans  Light" panose="020B0304030103020203" pitchFamily="34" charset="77"/>
              </a:rPr>
              <a:t>Confidentiality is essential, and sensitive information must be protected during and after association with the company, shared only when authorised. Social media and public conduct should reflect the company’s values, avoiding content that could harm its reputation. Individuals are encouraged to report unethical or illegal behaviour confidentially and are protected from retaliation.</a:t>
            </a:r>
            <a:endParaRPr lang="en-GB" sz="1500">
              <a:latin typeface="Lucida Sans"/>
              <a:cs typeface="Lucida Sans"/>
            </a:endParaRPr>
          </a:p>
        </p:txBody>
      </p:sp>
      <p:sp>
        <p:nvSpPr>
          <p:cNvPr id="6" name="TextBox 5">
            <a:extLst>
              <a:ext uri="{FF2B5EF4-FFF2-40B4-BE49-F238E27FC236}">
                <a16:creationId xmlns:a16="http://schemas.microsoft.com/office/drawing/2014/main" id="{C5E46B11-AD2A-F168-0187-54F11D966C17}"/>
              </a:ext>
            </a:extLst>
          </p:cNvPr>
          <p:cNvSpPr txBox="1"/>
          <p:nvPr/>
        </p:nvSpPr>
        <p:spPr>
          <a:xfrm>
            <a:off x="8815227" y="2298192"/>
            <a:ext cx="3226086" cy="3077766"/>
          </a:xfrm>
          <a:prstGeom prst="rect">
            <a:avLst/>
          </a:prstGeom>
          <a:noFill/>
        </p:spPr>
        <p:txBody>
          <a:bodyPr wrap="square" lIns="0" tIns="0" rIns="0" bIns="0" numCol="1" spcCol="180000" rtlCol="0">
            <a:spAutoFit/>
          </a:bodyPr>
          <a:lstStyle/>
          <a:p>
            <a:r>
              <a:rPr lang="en-GB" sz="2000">
                <a:latin typeface="Saans  Medium" panose="020B0504030103020203" pitchFamily="34" charset="77"/>
                <a:ea typeface="Saans  Medium" panose="020B0504030103020203" pitchFamily="34" charset="77"/>
                <a:cs typeface="Saans  Medium" panose="020B0504030103020203" pitchFamily="34" charset="77"/>
              </a:rPr>
              <a:t>Leading Resolutions is committed to fostering an ethical culture where integrity, transparency, and respect guide every decision and action, ensuring a positive and trustworthy environment for all stakeholders.</a:t>
            </a:r>
          </a:p>
          <a:p>
            <a:endParaRPr lang="en-GB" sz="2000">
              <a:latin typeface="Saans  Medium" panose="020B0504030103020203" pitchFamily="34" charset="77"/>
              <a:ea typeface="Saans  Medium" panose="020B0504030103020203" pitchFamily="34" charset="77"/>
              <a:cs typeface="Saans  Medium" panose="020B0504030103020203" pitchFamily="34" charset="77"/>
            </a:endParaRPr>
          </a:p>
        </p:txBody>
      </p:sp>
    </p:spTree>
    <p:extLst>
      <p:ext uri="{BB962C8B-B14F-4D97-AF65-F5344CB8AC3E}">
        <p14:creationId xmlns:p14="http://schemas.microsoft.com/office/powerpoint/2010/main" val="1135500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3ACF-06EB-B3E4-EA85-8303A56EE8B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A9F15F2-AB41-3845-8E80-EDBB4FE207B3}"/>
              </a:ext>
            </a:extLst>
          </p:cNvPr>
          <p:cNvSpPr txBox="1"/>
          <p:nvPr/>
        </p:nvSpPr>
        <p:spPr>
          <a:xfrm>
            <a:off x="360000" y="1080000"/>
            <a:ext cx="11832000" cy="602729"/>
          </a:xfrm>
          <a:prstGeom prst="rect">
            <a:avLst/>
          </a:prstGeom>
          <a:noFill/>
        </p:spPr>
        <p:txBody>
          <a:bodyPr wrap="square" lIns="0" tIns="0" rIns="0" bIns="0" rtlCol="0">
            <a:spAutoFit/>
          </a:bodyPr>
          <a:lstStyle/>
          <a:p>
            <a:pPr>
              <a:lnSpc>
                <a:spcPts val="4700"/>
              </a:lnSpc>
            </a:pPr>
            <a:r>
              <a:rPr lang="en-GB" sz="4400">
                <a:latin typeface="Saans  Medium" panose="020B0504030103020203" pitchFamily="34" charset="77"/>
                <a:ea typeface="Saans  Medium" panose="020B0504030103020203" pitchFamily="34" charset="77"/>
                <a:cs typeface="Saans  Medium" panose="020B0504030103020203" pitchFamily="34" charset="77"/>
              </a:rPr>
              <a:t>Client service and value</a:t>
            </a:r>
            <a:endParaRPr lang="en-US" sz="4200">
              <a:latin typeface="Saans  Medium" panose="020B0504030103020203" pitchFamily="34" charset="77"/>
              <a:ea typeface="Saans  Medium" panose="020B0504030103020203" pitchFamily="34" charset="77"/>
              <a:cs typeface="Saans  Medium" panose="020B0504030103020203" pitchFamily="34" charset="77"/>
            </a:endParaRPr>
          </a:p>
        </p:txBody>
      </p:sp>
      <p:sp>
        <p:nvSpPr>
          <p:cNvPr id="2" name="object 7">
            <a:extLst>
              <a:ext uri="{FF2B5EF4-FFF2-40B4-BE49-F238E27FC236}">
                <a16:creationId xmlns:a16="http://schemas.microsoft.com/office/drawing/2014/main" id="{775E900F-D84A-9B2F-720B-42E0CA64BEC2}"/>
              </a:ext>
            </a:extLst>
          </p:cNvPr>
          <p:cNvSpPr txBox="1"/>
          <p:nvPr/>
        </p:nvSpPr>
        <p:spPr>
          <a:xfrm>
            <a:off x="347268" y="2088260"/>
            <a:ext cx="3703954" cy="3860031"/>
          </a:xfrm>
          <a:prstGeom prst="rect">
            <a:avLst/>
          </a:prstGeom>
        </p:spPr>
        <p:txBody>
          <a:bodyPr vert="horz" wrap="square" lIns="0" tIns="12700" rIns="0" bIns="0" rtlCol="0">
            <a:spAutoFit/>
          </a:bodyPr>
          <a:lstStyle/>
          <a:p>
            <a:pPr marL="12700" marR="5080">
              <a:lnSpc>
                <a:spcPct val="100000"/>
              </a:lnSpc>
              <a:spcBef>
                <a:spcPts val="100"/>
              </a:spcBef>
            </a:pPr>
            <a:r>
              <a:rPr sz="1500" b="1">
                <a:solidFill>
                  <a:srgbClr val="FF8755"/>
                </a:solidFill>
                <a:latin typeface="Saans  Medium" panose="020B0604030103020203" pitchFamily="34" charset="0"/>
                <a:ea typeface="Saans  Medium" panose="020B0604030103020203" pitchFamily="34" charset="0"/>
                <a:cs typeface="Saans  Medium" panose="020B0604030103020203" pitchFamily="34" charset="0"/>
              </a:rPr>
              <a:t>World Class Expertise: </a:t>
            </a:r>
            <a:r>
              <a:rPr sz="1500">
                <a:latin typeface="Saans  Light" panose="020B0304030103020203" pitchFamily="34" charset="0"/>
                <a:ea typeface="Saans  Light" panose="020B0304030103020203" pitchFamily="34" charset="0"/>
                <a:cs typeface="Saans  Light" panose="020B0304030103020203" pitchFamily="34" charset="0"/>
              </a:rPr>
              <a:t>Our independent team of digital technology experts blends advanced business strategies with cutting- edge solutions to delight clients. With over 200 trusted consultants, we offer top-notch technical consultancy.</a:t>
            </a:r>
          </a:p>
          <a:p>
            <a:pPr marL="12700" marR="5715">
              <a:lnSpc>
                <a:spcPct val="100000"/>
              </a:lnSpc>
              <a:spcBef>
                <a:spcPts val="1200"/>
              </a:spcBef>
            </a:pPr>
            <a:r>
              <a:rPr sz="1500" b="1">
                <a:solidFill>
                  <a:srgbClr val="C599FF"/>
                </a:solidFill>
                <a:latin typeface="Saans  Medium" panose="020B0604030103020203" pitchFamily="34" charset="0"/>
                <a:ea typeface="Saans  Medium" panose="020B0604030103020203" pitchFamily="34" charset="0"/>
                <a:cs typeface="Saans  Medium" panose="020B0604030103020203" pitchFamily="34" charset="0"/>
              </a:rPr>
              <a:t>Client-First Culture: </a:t>
            </a:r>
            <a:r>
              <a:rPr sz="1500">
                <a:latin typeface="Saans  Light" panose="020B0304030103020203" pitchFamily="34" charset="0"/>
                <a:ea typeface="Saans  Light" panose="020B0304030103020203" pitchFamily="34" charset="0"/>
                <a:cs typeface="Saans  Light" panose="020B0304030103020203" pitchFamily="34" charset="0"/>
              </a:rPr>
              <a:t>We are committed to client success with strong integrity and always in your best interests. Our client retention rate reflects this. 'Ceaseless Dedication' is our core practice, driving your business forward with advanced strategies and solutions. We stay ahead of the technological curve, ensuring your business sets the pace. Expect a partnership tirelessly invested in your success.</a:t>
            </a:r>
          </a:p>
        </p:txBody>
      </p:sp>
      <p:sp>
        <p:nvSpPr>
          <p:cNvPr id="3" name="object 8">
            <a:extLst>
              <a:ext uri="{FF2B5EF4-FFF2-40B4-BE49-F238E27FC236}">
                <a16:creationId xmlns:a16="http://schemas.microsoft.com/office/drawing/2014/main" id="{AA5E6F4C-3C26-7E90-2EB7-4783621FA4DC}"/>
              </a:ext>
            </a:extLst>
          </p:cNvPr>
          <p:cNvSpPr txBox="1"/>
          <p:nvPr/>
        </p:nvSpPr>
        <p:spPr>
          <a:xfrm>
            <a:off x="4217289" y="2088260"/>
            <a:ext cx="3711575" cy="3167534"/>
          </a:xfrm>
          <a:prstGeom prst="rect">
            <a:avLst/>
          </a:prstGeom>
        </p:spPr>
        <p:txBody>
          <a:bodyPr vert="horz" wrap="square" lIns="0" tIns="12700" rIns="0" bIns="0" rtlCol="0">
            <a:spAutoFit/>
          </a:bodyPr>
          <a:lstStyle/>
          <a:p>
            <a:pPr marL="12700" marR="5080">
              <a:lnSpc>
                <a:spcPct val="100000"/>
              </a:lnSpc>
              <a:spcBef>
                <a:spcPts val="100"/>
              </a:spcBef>
            </a:pPr>
            <a:r>
              <a:rPr sz="1500" b="1">
                <a:solidFill>
                  <a:srgbClr val="3AE897"/>
                </a:solidFill>
                <a:latin typeface="Saans  Medium" panose="020B0604030103020203" pitchFamily="34" charset="0"/>
                <a:ea typeface="Saans  Medium" panose="020B0604030103020203" pitchFamily="34" charset="0"/>
                <a:cs typeface="Saans  Medium" panose="020B0604030103020203" pitchFamily="34" charset="0"/>
              </a:rPr>
              <a:t>Continuous Improvement: </a:t>
            </a:r>
            <a:r>
              <a:rPr sz="1500">
                <a:latin typeface="Saans  Light" panose="020B0304030103020203" pitchFamily="34" charset="0"/>
                <a:ea typeface="Saans  Light" panose="020B0304030103020203" pitchFamily="34" charset="0"/>
                <a:cs typeface="Saans  Light" panose="020B0304030103020203" pitchFamily="34" charset="0"/>
              </a:rPr>
              <a:t>We work smart, deliver fast, and create sustainable solutions, always looking for innovative ways to drive value for clients. Our established feedback loop captures insights on resource performance, allowing us to adapt our services as required.</a:t>
            </a:r>
          </a:p>
          <a:p>
            <a:pPr marL="12700" marR="12065">
              <a:lnSpc>
                <a:spcPct val="100000"/>
              </a:lnSpc>
              <a:spcBef>
                <a:spcPts val="1205"/>
              </a:spcBef>
            </a:pPr>
            <a:r>
              <a:rPr sz="1500" b="1">
                <a:solidFill>
                  <a:srgbClr val="81BBF8"/>
                </a:solidFill>
                <a:latin typeface="Saans  Medium" panose="020B0604030103020203" pitchFamily="34" charset="0"/>
                <a:ea typeface="Saans  Medium" panose="020B0604030103020203" pitchFamily="34" charset="0"/>
                <a:cs typeface="Saans  Medium" panose="020B0604030103020203" pitchFamily="34" charset="0"/>
              </a:rPr>
              <a:t>Proudly Independent: </a:t>
            </a:r>
            <a:r>
              <a:rPr sz="1500">
                <a:latin typeface="Saans  Light" panose="020B0304030103020203" pitchFamily="34" charset="0"/>
                <a:ea typeface="Saans  Light" panose="020B0304030103020203" pitchFamily="34" charset="0"/>
                <a:cs typeface="Saans  Light" panose="020B0304030103020203" pitchFamily="34" charset="0"/>
              </a:rPr>
              <a:t>Our independence is your strategic advantage. We provide unbiased, client-centric advice, evaluating all technological options objectively to ensure the best fit for your business needs and goals.</a:t>
            </a:r>
          </a:p>
        </p:txBody>
      </p:sp>
      <p:sp>
        <p:nvSpPr>
          <p:cNvPr id="4" name="object 9">
            <a:extLst>
              <a:ext uri="{FF2B5EF4-FFF2-40B4-BE49-F238E27FC236}">
                <a16:creationId xmlns:a16="http://schemas.microsoft.com/office/drawing/2014/main" id="{B60A9604-B827-BD4E-8701-F0466A44055F}"/>
              </a:ext>
            </a:extLst>
          </p:cNvPr>
          <p:cNvSpPr/>
          <p:nvPr/>
        </p:nvSpPr>
        <p:spPr>
          <a:xfrm>
            <a:off x="9562771" y="1833582"/>
            <a:ext cx="1044575" cy="1045210"/>
          </a:xfrm>
          <a:custGeom>
            <a:avLst/>
            <a:gdLst/>
            <a:ahLst/>
            <a:cxnLst/>
            <a:rect l="l" t="t" r="r" b="b"/>
            <a:pathLst>
              <a:path w="1044575" h="1045210">
                <a:moveTo>
                  <a:pt x="431916" y="994716"/>
                </a:moveTo>
                <a:lnTo>
                  <a:pt x="421693" y="1004947"/>
                </a:lnTo>
                <a:lnTo>
                  <a:pt x="458452" y="1031489"/>
                </a:lnTo>
                <a:lnTo>
                  <a:pt x="500282" y="1044818"/>
                </a:lnTo>
                <a:lnTo>
                  <a:pt x="543757" y="1044818"/>
                </a:lnTo>
                <a:lnTo>
                  <a:pt x="582704" y="1032402"/>
                </a:lnTo>
                <a:lnTo>
                  <a:pt x="522307" y="1032402"/>
                </a:lnTo>
                <a:lnTo>
                  <a:pt x="474262" y="1022980"/>
                </a:lnTo>
                <a:lnTo>
                  <a:pt x="431916" y="994716"/>
                </a:lnTo>
                <a:close/>
              </a:path>
              <a:path w="1044575" h="1045210">
                <a:moveTo>
                  <a:pt x="612698" y="994716"/>
                </a:moveTo>
                <a:lnTo>
                  <a:pt x="570352" y="1022980"/>
                </a:lnTo>
                <a:lnTo>
                  <a:pt x="522307" y="1032402"/>
                </a:lnTo>
                <a:lnTo>
                  <a:pt x="582704" y="1032402"/>
                </a:lnTo>
                <a:lnTo>
                  <a:pt x="585569" y="1031489"/>
                </a:lnTo>
                <a:lnTo>
                  <a:pt x="622245" y="1004947"/>
                </a:lnTo>
                <a:lnTo>
                  <a:pt x="622606" y="1004631"/>
                </a:lnTo>
                <a:lnTo>
                  <a:pt x="612698" y="994716"/>
                </a:lnTo>
                <a:close/>
              </a:path>
              <a:path w="1044575" h="1045210">
                <a:moveTo>
                  <a:pt x="50300" y="612882"/>
                </a:moveTo>
                <a:lnTo>
                  <a:pt x="40116" y="623073"/>
                </a:lnTo>
                <a:lnTo>
                  <a:pt x="421693" y="1004947"/>
                </a:lnTo>
                <a:lnTo>
                  <a:pt x="431916" y="994716"/>
                </a:lnTo>
                <a:lnTo>
                  <a:pt x="50300" y="612882"/>
                </a:lnTo>
                <a:close/>
              </a:path>
              <a:path w="1044575" h="1045210">
                <a:moveTo>
                  <a:pt x="994314" y="612882"/>
                </a:moveTo>
                <a:lnTo>
                  <a:pt x="612698" y="994716"/>
                </a:lnTo>
                <a:lnTo>
                  <a:pt x="622606" y="1004631"/>
                </a:lnTo>
                <a:lnTo>
                  <a:pt x="1004104" y="622915"/>
                </a:lnTo>
                <a:lnTo>
                  <a:pt x="1004341" y="622915"/>
                </a:lnTo>
                <a:lnTo>
                  <a:pt x="994314" y="612882"/>
                </a:lnTo>
                <a:close/>
              </a:path>
              <a:path w="1044575" h="1045210">
                <a:moveTo>
                  <a:pt x="40155" y="421727"/>
                </a:moveTo>
                <a:lnTo>
                  <a:pt x="39901" y="422004"/>
                </a:lnTo>
                <a:lnTo>
                  <a:pt x="13319" y="458793"/>
                </a:lnTo>
                <a:lnTo>
                  <a:pt x="0" y="500637"/>
                </a:lnTo>
                <a:lnTo>
                  <a:pt x="0" y="544146"/>
                </a:lnTo>
                <a:lnTo>
                  <a:pt x="13319" y="586009"/>
                </a:lnTo>
                <a:lnTo>
                  <a:pt x="39958" y="622915"/>
                </a:lnTo>
                <a:lnTo>
                  <a:pt x="40116" y="623073"/>
                </a:lnTo>
                <a:lnTo>
                  <a:pt x="50300" y="612882"/>
                </a:lnTo>
                <a:lnTo>
                  <a:pt x="22057" y="570457"/>
                </a:lnTo>
                <a:lnTo>
                  <a:pt x="12643" y="522351"/>
                </a:lnTo>
                <a:lnTo>
                  <a:pt x="22057" y="474260"/>
                </a:lnTo>
                <a:lnTo>
                  <a:pt x="50300" y="431879"/>
                </a:lnTo>
                <a:lnTo>
                  <a:pt x="40155" y="421727"/>
                </a:lnTo>
                <a:close/>
              </a:path>
              <a:path w="1044575" h="1045210">
                <a:moveTo>
                  <a:pt x="1004183" y="422004"/>
                </a:moveTo>
                <a:lnTo>
                  <a:pt x="994314" y="431880"/>
                </a:lnTo>
                <a:lnTo>
                  <a:pt x="1022557" y="474260"/>
                </a:lnTo>
                <a:lnTo>
                  <a:pt x="1031971" y="522351"/>
                </a:lnTo>
                <a:lnTo>
                  <a:pt x="1022557" y="570457"/>
                </a:lnTo>
                <a:lnTo>
                  <a:pt x="994314" y="612882"/>
                </a:lnTo>
                <a:lnTo>
                  <a:pt x="1004341" y="622915"/>
                </a:lnTo>
                <a:lnTo>
                  <a:pt x="1004137" y="622915"/>
                </a:lnTo>
                <a:lnTo>
                  <a:pt x="1030705" y="586009"/>
                </a:lnTo>
                <a:lnTo>
                  <a:pt x="1044005" y="544146"/>
                </a:lnTo>
                <a:lnTo>
                  <a:pt x="1044005" y="500637"/>
                </a:lnTo>
                <a:lnTo>
                  <a:pt x="1030705" y="458793"/>
                </a:lnTo>
                <a:lnTo>
                  <a:pt x="1004183" y="422004"/>
                </a:lnTo>
                <a:close/>
              </a:path>
              <a:path w="1044575" h="1045210">
                <a:moveTo>
                  <a:pt x="421758" y="39800"/>
                </a:moveTo>
                <a:lnTo>
                  <a:pt x="421574" y="39932"/>
                </a:lnTo>
                <a:lnTo>
                  <a:pt x="40155" y="421727"/>
                </a:lnTo>
                <a:lnTo>
                  <a:pt x="50300" y="431879"/>
                </a:lnTo>
                <a:lnTo>
                  <a:pt x="431916" y="49966"/>
                </a:lnTo>
                <a:lnTo>
                  <a:pt x="421758" y="39800"/>
                </a:lnTo>
                <a:close/>
              </a:path>
              <a:path w="1044575" h="1045210">
                <a:moveTo>
                  <a:pt x="622566" y="40090"/>
                </a:moveTo>
                <a:lnTo>
                  <a:pt x="612698" y="49966"/>
                </a:lnTo>
                <a:lnTo>
                  <a:pt x="994314" y="431880"/>
                </a:lnTo>
                <a:lnTo>
                  <a:pt x="1004183" y="422004"/>
                </a:lnTo>
                <a:lnTo>
                  <a:pt x="622566" y="40090"/>
                </a:lnTo>
                <a:close/>
              </a:path>
              <a:path w="1044575" h="1045210">
                <a:moveTo>
                  <a:pt x="543757" y="0"/>
                </a:moveTo>
                <a:lnTo>
                  <a:pt x="500282" y="0"/>
                </a:lnTo>
                <a:lnTo>
                  <a:pt x="458452" y="13310"/>
                </a:lnTo>
                <a:lnTo>
                  <a:pt x="421758" y="39800"/>
                </a:lnTo>
                <a:lnTo>
                  <a:pt x="431916" y="49966"/>
                </a:lnTo>
                <a:lnTo>
                  <a:pt x="474262" y="21702"/>
                </a:lnTo>
                <a:lnTo>
                  <a:pt x="522307" y="12280"/>
                </a:lnTo>
                <a:lnTo>
                  <a:pt x="582332" y="12280"/>
                </a:lnTo>
                <a:lnTo>
                  <a:pt x="543757" y="0"/>
                </a:lnTo>
                <a:close/>
              </a:path>
              <a:path w="1044575" h="1045210">
                <a:moveTo>
                  <a:pt x="582332" y="12280"/>
                </a:moveTo>
                <a:lnTo>
                  <a:pt x="522307" y="12280"/>
                </a:lnTo>
                <a:lnTo>
                  <a:pt x="570352" y="21702"/>
                </a:lnTo>
                <a:lnTo>
                  <a:pt x="612698" y="49966"/>
                </a:lnTo>
                <a:lnTo>
                  <a:pt x="622566" y="40090"/>
                </a:lnTo>
                <a:lnTo>
                  <a:pt x="622408" y="39932"/>
                </a:lnTo>
                <a:lnTo>
                  <a:pt x="585568" y="13310"/>
                </a:lnTo>
                <a:lnTo>
                  <a:pt x="582332" y="12280"/>
                </a:lnTo>
                <a:close/>
              </a:path>
            </a:pathLst>
          </a:custGeom>
          <a:solidFill>
            <a:srgbClr val="000000"/>
          </a:solidFill>
        </p:spPr>
        <p:txBody>
          <a:bodyPr wrap="square" lIns="0" tIns="0" rIns="0" bIns="0" rtlCol="0"/>
          <a:lstStyle/>
          <a:p>
            <a:endParaRPr/>
          </a:p>
        </p:txBody>
      </p:sp>
      <p:sp>
        <p:nvSpPr>
          <p:cNvPr id="5" name="object 10">
            <a:extLst>
              <a:ext uri="{FF2B5EF4-FFF2-40B4-BE49-F238E27FC236}">
                <a16:creationId xmlns:a16="http://schemas.microsoft.com/office/drawing/2014/main" id="{355C35C8-9687-4E91-7CA2-88F7A7A23804}"/>
              </a:ext>
            </a:extLst>
          </p:cNvPr>
          <p:cNvSpPr/>
          <p:nvPr/>
        </p:nvSpPr>
        <p:spPr>
          <a:xfrm>
            <a:off x="8355914" y="3051974"/>
            <a:ext cx="3451225" cy="2644140"/>
          </a:xfrm>
          <a:custGeom>
            <a:avLst/>
            <a:gdLst/>
            <a:ahLst/>
            <a:cxnLst/>
            <a:rect l="l" t="t" r="r" b="b"/>
            <a:pathLst>
              <a:path w="3451225" h="2644140">
                <a:moveTo>
                  <a:pt x="1044016" y="618947"/>
                </a:moveTo>
                <a:lnTo>
                  <a:pt x="1031532" y="579742"/>
                </a:lnTo>
                <a:lnTo>
                  <a:pt x="1031532" y="640143"/>
                </a:lnTo>
                <a:lnTo>
                  <a:pt x="1022108" y="688225"/>
                </a:lnTo>
                <a:lnTo>
                  <a:pt x="993876" y="730643"/>
                </a:lnTo>
                <a:lnTo>
                  <a:pt x="612305" y="1112469"/>
                </a:lnTo>
                <a:lnTo>
                  <a:pt x="569937" y="1140739"/>
                </a:lnTo>
                <a:lnTo>
                  <a:pt x="521881" y="1150162"/>
                </a:lnTo>
                <a:lnTo>
                  <a:pt x="473837" y="1140739"/>
                </a:lnTo>
                <a:lnTo>
                  <a:pt x="431457" y="1112469"/>
                </a:lnTo>
                <a:lnTo>
                  <a:pt x="49860" y="730643"/>
                </a:lnTo>
                <a:lnTo>
                  <a:pt x="21628" y="688225"/>
                </a:lnTo>
                <a:lnTo>
                  <a:pt x="12217" y="640143"/>
                </a:lnTo>
                <a:lnTo>
                  <a:pt x="21628" y="592048"/>
                </a:lnTo>
                <a:lnTo>
                  <a:pt x="49860" y="549643"/>
                </a:lnTo>
                <a:lnTo>
                  <a:pt x="431457" y="167728"/>
                </a:lnTo>
                <a:lnTo>
                  <a:pt x="473824" y="139458"/>
                </a:lnTo>
                <a:lnTo>
                  <a:pt x="521881" y="130035"/>
                </a:lnTo>
                <a:lnTo>
                  <a:pt x="569937" y="139458"/>
                </a:lnTo>
                <a:lnTo>
                  <a:pt x="612305" y="167728"/>
                </a:lnTo>
                <a:lnTo>
                  <a:pt x="993876" y="549643"/>
                </a:lnTo>
                <a:lnTo>
                  <a:pt x="1022108" y="592048"/>
                </a:lnTo>
                <a:lnTo>
                  <a:pt x="1031532" y="640143"/>
                </a:lnTo>
                <a:lnTo>
                  <a:pt x="1031532" y="579742"/>
                </a:lnTo>
                <a:lnTo>
                  <a:pt x="1030693" y="577100"/>
                </a:lnTo>
                <a:lnTo>
                  <a:pt x="1004062" y="540232"/>
                </a:lnTo>
                <a:lnTo>
                  <a:pt x="1003655" y="539838"/>
                </a:lnTo>
                <a:lnTo>
                  <a:pt x="622452" y="158242"/>
                </a:lnTo>
                <a:lnTo>
                  <a:pt x="622211" y="158076"/>
                </a:lnTo>
                <a:lnTo>
                  <a:pt x="585584" y="131622"/>
                </a:lnTo>
                <a:lnTo>
                  <a:pt x="580605" y="130035"/>
                </a:lnTo>
                <a:lnTo>
                  <a:pt x="543750" y="118313"/>
                </a:lnTo>
                <a:lnTo>
                  <a:pt x="500278" y="118313"/>
                </a:lnTo>
                <a:lnTo>
                  <a:pt x="458444" y="131622"/>
                </a:lnTo>
                <a:lnTo>
                  <a:pt x="421817" y="158076"/>
                </a:lnTo>
                <a:lnTo>
                  <a:pt x="421576" y="158242"/>
                </a:lnTo>
                <a:lnTo>
                  <a:pt x="40208" y="539965"/>
                </a:lnTo>
                <a:lnTo>
                  <a:pt x="39941" y="540232"/>
                </a:lnTo>
                <a:lnTo>
                  <a:pt x="13309" y="577100"/>
                </a:lnTo>
                <a:lnTo>
                  <a:pt x="0" y="618947"/>
                </a:lnTo>
                <a:lnTo>
                  <a:pt x="0" y="662457"/>
                </a:lnTo>
                <a:lnTo>
                  <a:pt x="13309" y="704316"/>
                </a:lnTo>
                <a:lnTo>
                  <a:pt x="39662" y="740841"/>
                </a:lnTo>
                <a:lnTo>
                  <a:pt x="421195" y="1122756"/>
                </a:lnTo>
                <a:lnTo>
                  <a:pt x="458444" y="1149794"/>
                </a:lnTo>
                <a:lnTo>
                  <a:pt x="500278" y="1163129"/>
                </a:lnTo>
                <a:lnTo>
                  <a:pt x="543750" y="1163129"/>
                </a:lnTo>
                <a:lnTo>
                  <a:pt x="584454" y="1150162"/>
                </a:lnTo>
                <a:lnTo>
                  <a:pt x="622452" y="1123137"/>
                </a:lnTo>
                <a:lnTo>
                  <a:pt x="1004062" y="741222"/>
                </a:lnTo>
                <a:lnTo>
                  <a:pt x="1030693" y="704316"/>
                </a:lnTo>
                <a:lnTo>
                  <a:pt x="1044016" y="662457"/>
                </a:lnTo>
                <a:lnTo>
                  <a:pt x="1044016" y="618947"/>
                </a:lnTo>
                <a:close/>
              </a:path>
              <a:path w="3451225" h="2644140">
                <a:moveTo>
                  <a:pt x="1091450" y="1155141"/>
                </a:moveTo>
                <a:lnTo>
                  <a:pt x="1069657" y="1137119"/>
                </a:lnTo>
                <a:lnTo>
                  <a:pt x="1060183" y="1148499"/>
                </a:lnTo>
                <a:lnTo>
                  <a:pt x="1081976" y="1166520"/>
                </a:lnTo>
                <a:lnTo>
                  <a:pt x="1091450" y="1155141"/>
                </a:lnTo>
                <a:close/>
              </a:path>
              <a:path w="3451225" h="2644140">
                <a:moveTo>
                  <a:pt x="1103757" y="1106868"/>
                </a:moveTo>
                <a:lnTo>
                  <a:pt x="1099972" y="1104023"/>
                </a:lnTo>
                <a:lnTo>
                  <a:pt x="1096187" y="1104023"/>
                </a:lnTo>
                <a:lnTo>
                  <a:pt x="1032713" y="1109624"/>
                </a:lnTo>
                <a:lnTo>
                  <a:pt x="1028928" y="1109624"/>
                </a:lnTo>
                <a:lnTo>
                  <a:pt x="1026083" y="1113421"/>
                </a:lnTo>
                <a:lnTo>
                  <a:pt x="1026160" y="1119111"/>
                </a:lnTo>
                <a:lnTo>
                  <a:pt x="1031684" y="1180731"/>
                </a:lnTo>
                <a:lnTo>
                  <a:pt x="1031760" y="1185481"/>
                </a:lnTo>
                <a:lnTo>
                  <a:pt x="1035558" y="1188326"/>
                </a:lnTo>
                <a:lnTo>
                  <a:pt x="1043127" y="1188326"/>
                </a:lnTo>
                <a:lnTo>
                  <a:pt x="1045972" y="1184529"/>
                </a:lnTo>
                <a:lnTo>
                  <a:pt x="1045972" y="1180731"/>
                </a:lnTo>
                <a:lnTo>
                  <a:pt x="1040955" y="1130490"/>
                </a:lnTo>
                <a:lnTo>
                  <a:pt x="1040777" y="1128763"/>
                </a:lnTo>
                <a:lnTo>
                  <a:pt x="1045286" y="1123353"/>
                </a:lnTo>
                <a:lnTo>
                  <a:pt x="1097127" y="1118158"/>
                </a:lnTo>
                <a:lnTo>
                  <a:pt x="1100924" y="1118158"/>
                </a:lnTo>
                <a:lnTo>
                  <a:pt x="1103757" y="1114374"/>
                </a:lnTo>
                <a:lnTo>
                  <a:pt x="1103757" y="1110576"/>
                </a:lnTo>
                <a:lnTo>
                  <a:pt x="1103757" y="1106868"/>
                </a:lnTo>
                <a:close/>
              </a:path>
              <a:path w="3451225" h="2644140">
                <a:moveTo>
                  <a:pt x="1134071" y="1190218"/>
                </a:moveTo>
                <a:lnTo>
                  <a:pt x="1112291" y="1172197"/>
                </a:lnTo>
                <a:lnTo>
                  <a:pt x="1102817" y="1183576"/>
                </a:lnTo>
                <a:lnTo>
                  <a:pt x="1124597" y="1201597"/>
                </a:lnTo>
                <a:lnTo>
                  <a:pt x="1134071" y="1190218"/>
                </a:lnTo>
                <a:close/>
              </a:path>
              <a:path w="3451225" h="2644140">
                <a:moveTo>
                  <a:pt x="1176629" y="1226248"/>
                </a:moveTo>
                <a:lnTo>
                  <a:pt x="1154836" y="1208227"/>
                </a:lnTo>
                <a:lnTo>
                  <a:pt x="1145451" y="1219606"/>
                </a:lnTo>
                <a:lnTo>
                  <a:pt x="1167155" y="1237615"/>
                </a:lnTo>
                <a:lnTo>
                  <a:pt x="1176629" y="1226248"/>
                </a:lnTo>
                <a:close/>
              </a:path>
              <a:path w="3451225" h="2644140">
                <a:moveTo>
                  <a:pt x="1208925" y="1252867"/>
                </a:moveTo>
                <a:lnTo>
                  <a:pt x="1198422" y="1244257"/>
                </a:lnTo>
                <a:lnTo>
                  <a:pt x="1188948" y="1255636"/>
                </a:lnTo>
                <a:lnTo>
                  <a:pt x="1199362" y="1264170"/>
                </a:lnTo>
                <a:lnTo>
                  <a:pt x="1208773" y="1252867"/>
                </a:lnTo>
                <a:lnTo>
                  <a:pt x="1208925" y="1252867"/>
                </a:lnTo>
                <a:close/>
              </a:path>
              <a:path w="3451225" h="2644140">
                <a:moveTo>
                  <a:pt x="1221155" y="1261325"/>
                </a:moveTo>
                <a:lnTo>
                  <a:pt x="1217358" y="1257528"/>
                </a:lnTo>
                <a:lnTo>
                  <a:pt x="1209789" y="1251839"/>
                </a:lnTo>
                <a:lnTo>
                  <a:pt x="1208925" y="1252867"/>
                </a:lnTo>
                <a:lnTo>
                  <a:pt x="1200315" y="1263218"/>
                </a:lnTo>
                <a:lnTo>
                  <a:pt x="1203147" y="1267015"/>
                </a:lnTo>
                <a:lnTo>
                  <a:pt x="1210729" y="1272692"/>
                </a:lnTo>
                <a:lnTo>
                  <a:pt x="1211681" y="1271752"/>
                </a:lnTo>
                <a:lnTo>
                  <a:pt x="1221155" y="1261325"/>
                </a:lnTo>
                <a:close/>
              </a:path>
              <a:path w="3451225" h="2644140">
                <a:moveTo>
                  <a:pt x="1262837" y="1300111"/>
                </a:moveTo>
                <a:lnTo>
                  <a:pt x="1257846" y="1295285"/>
                </a:lnTo>
                <a:lnTo>
                  <a:pt x="1252766" y="1290637"/>
                </a:lnTo>
                <a:lnTo>
                  <a:pt x="1247521" y="1285976"/>
                </a:lnTo>
                <a:lnTo>
                  <a:pt x="1241996" y="1281150"/>
                </a:lnTo>
                <a:lnTo>
                  <a:pt x="1232522" y="1291577"/>
                </a:lnTo>
                <a:lnTo>
                  <a:pt x="1237640" y="1296416"/>
                </a:lnTo>
                <a:lnTo>
                  <a:pt x="1248244" y="1305712"/>
                </a:lnTo>
                <a:lnTo>
                  <a:pt x="1253363" y="1310538"/>
                </a:lnTo>
                <a:lnTo>
                  <a:pt x="1262837" y="1300111"/>
                </a:lnTo>
                <a:close/>
              </a:path>
              <a:path w="3451225" h="2644140">
                <a:moveTo>
                  <a:pt x="1304518" y="1338986"/>
                </a:moveTo>
                <a:lnTo>
                  <a:pt x="1298994" y="1334008"/>
                </a:lnTo>
                <a:lnTo>
                  <a:pt x="1293736" y="1329029"/>
                </a:lnTo>
                <a:lnTo>
                  <a:pt x="1288669" y="1324051"/>
                </a:lnTo>
                <a:lnTo>
                  <a:pt x="1283677" y="1319072"/>
                </a:lnTo>
                <a:lnTo>
                  <a:pt x="1274203" y="1329499"/>
                </a:lnTo>
                <a:lnTo>
                  <a:pt x="1294091" y="1349413"/>
                </a:lnTo>
                <a:lnTo>
                  <a:pt x="1304518" y="1338986"/>
                </a:lnTo>
                <a:close/>
              </a:path>
              <a:path w="3451225" h="2644140">
                <a:moveTo>
                  <a:pt x="1343279" y="1380693"/>
                </a:moveTo>
                <a:lnTo>
                  <a:pt x="1338300" y="1375575"/>
                </a:lnTo>
                <a:lnTo>
                  <a:pt x="1328356" y="1364970"/>
                </a:lnTo>
                <a:lnTo>
                  <a:pt x="1323390" y="1359839"/>
                </a:lnTo>
                <a:lnTo>
                  <a:pt x="1313040" y="1369326"/>
                </a:lnTo>
                <a:lnTo>
                  <a:pt x="1317967" y="1374851"/>
                </a:lnTo>
                <a:lnTo>
                  <a:pt x="1322920" y="1380109"/>
                </a:lnTo>
                <a:lnTo>
                  <a:pt x="1327886" y="1385189"/>
                </a:lnTo>
                <a:lnTo>
                  <a:pt x="1332865" y="1390180"/>
                </a:lnTo>
                <a:lnTo>
                  <a:pt x="1343279" y="1380693"/>
                </a:lnTo>
                <a:close/>
              </a:path>
              <a:path w="3451225" h="2644140">
                <a:moveTo>
                  <a:pt x="1381175" y="1423365"/>
                </a:moveTo>
                <a:lnTo>
                  <a:pt x="1376349" y="1417688"/>
                </a:lnTo>
                <a:lnTo>
                  <a:pt x="1371701" y="1412100"/>
                </a:lnTo>
                <a:lnTo>
                  <a:pt x="1367053" y="1406702"/>
                </a:lnTo>
                <a:lnTo>
                  <a:pt x="1362227" y="1401559"/>
                </a:lnTo>
                <a:lnTo>
                  <a:pt x="1351800" y="1411033"/>
                </a:lnTo>
                <a:lnTo>
                  <a:pt x="1356766" y="1416024"/>
                </a:lnTo>
                <a:lnTo>
                  <a:pt x="1361630" y="1421104"/>
                </a:lnTo>
                <a:lnTo>
                  <a:pt x="1366329" y="1426375"/>
                </a:lnTo>
                <a:lnTo>
                  <a:pt x="1370749" y="1431899"/>
                </a:lnTo>
                <a:lnTo>
                  <a:pt x="1370749" y="1432839"/>
                </a:lnTo>
                <a:lnTo>
                  <a:pt x="1381175" y="1423365"/>
                </a:lnTo>
                <a:close/>
              </a:path>
              <a:path w="3451225" h="2644140">
                <a:moveTo>
                  <a:pt x="1418120" y="1465948"/>
                </a:moveTo>
                <a:lnTo>
                  <a:pt x="1413713" y="1460804"/>
                </a:lnTo>
                <a:lnTo>
                  <a:pt x="1409115" y="1455394"/>
                </a:lnTo>
                <a:lnTo>
                  <a:pt x="1404531" y="1449819"/>
                </a:lnTo>
                <a:lnTo>
                  <a:pt x="1400124" y="1444142"/>
                </a:lnTo>
                <a:lnTo>
                  <a:pt x="1388745" y="1453616"/>
                </a:lnTo>
                <a:lnTo>
                  <a:pt x="1393558" y="1458760"/>
                </a:lnTo>
                <a:lnTo>
                  <a:pt x="1398104" y="1464170"/>
                </a:lnTo>
                <a:lnTo>
                  <a:pt x="1402473" y="1469758"/>
                </a:lnTo>
                <a:lnTo>
                  <a:pt x="1406753" y="1475422"/>
                </a:lnTo>
                <a:lnTo>
                  <a:pt x="1406753" y="1474482"/>
                </a:lnTo>
                <a:lnTo>
                  <a:pt x="1418120" y="1465948"/>
                </a:lnTo>
                <a:close/>
              </a:path>
              <a:path w="3451225" h="2644140">
                <a:moveTo>
                  <a:pt x="1452219" y="1512404"/>
                </a:moveTo>
                <a:lnTo>
                  <a:pt x="1435176" y="1489646"/>
                </a:lnTo>
                <a:lnTo>
                  <a:pt x="1423797" y="1498180"/>
                </a:lnTo>
                <a:lnTo>
                  <a:pt x="1440853" y="1520939"/>
                </a:lnTo>
                <a:lnTo>
                  <a:pt x="1452219" y="1512404"/>
                </a:lnTo>
                <a:close/>
              </a:path>
              <a:path w="3451225" h="2644140">
                <a:moveTo>
                  <a:pt x="1484350" y="1558861"/>
                </a:moveTo>
                <a:lnTo>
                  <a:pt x="1480286" y="1553019"/>
                </a:lnTo>
                <a:lnTo>
                  <a:pt x="1472438" y="1540992"/>
                </a:lnTo>
                <a:lnTo>
                  <a:pt x="1468323" y="1535150"/>
                </a:lnTo>
                <a:lnTo>
                  <a:pt x="1456956" y="1543685"/>
                </a:lnTo>
                <a:lnTo>
                  <a:pt x="1465008" y="1555889"/>
                </a:lnTo>
                <a:lnTo>
                  <a:pt x="1468945" y="1561680"/>
                </a:lnTo>
                <a:lnTo>
                  <a:pt x="1473060" y="1567395"/>
                </a:lnTo>
                <a:lnTo>
                  <a:pt x="1473060" y="1566443"/>
                </a:lnTo>
                <a:lnTo>
                  <a:pt x="1484350" y="1558861"/>
                </a:lnTo>
                <a:close/>
              </a:path>
              <a:path w="3451225" h="2644140">
                <a:moveTo>
                  <a:pt x="1515618" y="1608162"/>
                </a:moveTo>
                <a:lnTo>
                  <a:pt x="1511909" y="1601774"/>
                </a:lnTo>
                <a:lnTo>
                  <a:pt x="1508036" y="1595475"/>
                </a:lnTo>
                <a:lnTo>
                  <a:pt x="1500454" y="1583512"/>
                </a:lnTo>
                <a:lnTo>
                  <a:pt x="1488147" y="1591094"/>
                </a:lnTo>
                <a:lnTo>
                  <a:pt x="1492237" y="1596923"/>
                </a:lnTo>
                <a:lnTo>
                  <a:pt x="1496072" y="1602930"/>
                </a:lnTo>
                <a:lnTo>
                  <a:pt x="1499730" y="1608924"/>
                </a:lnTo>
                <a:lnTo>
                  <a:pt x="1503299" y="1614716"/>
                </a:lnTo>
                <a:lnTo>
                  <a:pt x="1503299" y="1615655"/>
                </a:lnTo>
                <a:lnTo>
                  <a:pt x="1515618" y="1608162"/>
                </a:lnTo>
                <a:close/>
              </a:path>
              <a:path w="3451225" h="2644140">
                <a:moveTo>
                  <a:pt x="1544040" y="1655483"/>
                </a:moveTo>
                <a:lnTo>
                  <a:pt x="1540484" y="1649234"/>
                </a:lnTo>
                <a:lnTo>
                  <a:pt x="1533372" y="1637080"/>
                </a:lnTo>
                <a:lnTo>
                  <a:pt x="1529829" y="1630832"/>
                </a:lnTo>
                <a:lnTo>
                  <a:pt x="1517510" y="1638414"/>
                </a:lnTo>
                <a:lnTo>
                  <a:pt x="1521066" y="1644662"/>
                </a:lnTo>
                <a:lnTo>
                  <a:pt x="1528165" y="1656816"/>
                </a:lnTo>
                <a:lnTo>
                  <a:pt x="1531721" y="1663065"/>
                </a:lnTo>
                <a:lnTo>
                  <a:pt x="1531721" y="1662112"/>
                </a:lnTo>
                <a:lnTo>
                  <a:pt x="1544040" y="1655483"/>
                </a:lnTo>
                <a:close/>
              </a:path>
              <a:path w="3451225" h="2644140">
                <a:moveTo>
                  <a:pt x="1570558" y="1707629"/>
                </a:moveTo>
                <a:lnTo>
                  <a:pt x="1567154" y="1701228"/>
                </a:lnTo>
                <a:lnTo>
                  <a:pt x="1560817" y="1688668"/>
                </a:lnTo>
                <a:lnTo>
                  <a:pt x="1557299" y="1682026"/>
                </a:lnTo>
                <a:lnTo>
                  <a:pt x="1544980" y="1688668"/>
                </a:lnTo>
                <a:lnTo>
                  <a:pt x="1548523" y="1694510"/>
                </a:lnTo>
                <a:lnTo>
                  <a:pt x="1551965" y="1700631"/>
                </a:lnTo>
                <a:lnTo>
                  <a:pt x="1555242" y="1706930"/>
                </a:lnTo>
                <a:lnTo>
                  <a:pt x="1558239" y="1713318"/>
                </a:lnTo>
                <a:lnTo>
                  <a:pt x="1558239" y="1714258"/>
                </a:lnTo>
                <a:lnTo>
                  <a:pt x="1570558" y="1707629"/>
                </a:lnTo>
                <a:close/>
              </a:path>
              <a:path w="3451225" h="2644140">
                <a:moveTo>
                  <a:pt x="1596136" y="1757870"/>
                </a:moveTo>
                <a:lnTo>
                  <a:pt x="1593253" y="1751711"/>
                </a:lnTo>
                <a:lnTo>
                  <a:pt x="1586928" y="1738909"/>
                </a:lnTo>
                <a:lnTo>
                  <a:pt x="1583817" y="1732280"/>
                </a:lnTo>
                <a:lnTo>
                  <a:pt x="1570558" y="1738909"/>
                </a:lnTo>
                <a:lnTo>
                  <a:pt x="1573949" y="1745310"/>
                </a:lnTo>
                <a:lnTo>
                  <a:pt x="1576959" y="1751469"/>
                </a:lnTo>
                <a:lnTo>
                  <a:pt x="1579905" y="1757870"/>
                </a:lnTo>
                <a:lnTo>
                  <a:pt x="1582877" y="1764512"/>
                </a:lnTo>
                <a:lnTo>
                  <a:pt x="1582877" y="1763560"/>
                </a:lnTo>
                <a:lnTo>
                  <a:pt x="1596136" y="1757870"/>
                </a:lnTo>
                <a:close/>
              </a:path>
              <a:path w="3451225" h="2644140">
                <a:moveTo>
                  <a:pt x="1618869" y="1810880"/>
                </a:moveTo>
                <a:lnTo>
                  <a:pt x="1616036" y="1803933"/>
                </a:lnTo>
                <a:lnTo>
                  <a:pt x="1613192" y="1797253"/>
                </a:lnTo>
                <a:lnTo>
                  <a:pt x="1610347" y="1790750"/>
                </a:lnTo>
                <a:lnTo>
                  <a:pt x="1607502" y="1784337"/>
                </a:lnTo>
                <a:lnTo>
                  <a:pt x="1594243" y="1790026"/>
                </a:lnTo>
                <a:lnTo>
                  <a:pt x="1605610" y="1815630"/>
                </a:lnTo>
                <a:lnTo>
                  <a:pt x="1605610" y="1816569"/>
                </a:lnTo>
                <a:lnTo>
                  <a:pt x="1618869" y="1810880"/>
                </a:lnTo>
                <a:close/>
              </a:path>
              <a:path w="3451225" h="2644140">
                <a:moveTo>
                  <a:pt x="1639709" y="1863979"/>
                </a:moveTo>
                <a:lnTo>
                  <a:pt x="1637017" y="1857425"/>
                </a:lnTo>
                <a:lnTo>
                  <a:pt x="1631988" y="1843976"/>
                </a:lnTo>
                <a:lnTo>
                  <a:pt x="1629295" y="1837436"/>
                </a:lnTo>
                <a:lnTo>
                  <a:pt x="1616036" y="1842173"/>
                </a:lnTo>
                <a:lnTo>
                  <a:pt x="1618310" y="1848713"/>
                </a:lnTo>
                <a:lnTo>
                  <a:pt x="1623225" y="1862175"/>
                </a:lnTo>
                <a:lnTo>
                  <a:pt x="1625511" y="1868716"/>
                </a:lnTo>
                <a:lnTo>
                  <a:pt x="1626450" y="1868716"/>
                </a:lnTo>
                <a:lnTo>
                  <a:pt x="1639709" y="1863979"/>
                </a:lnTo>
                <a:close/>
              </a:path>
              <a:path w="3451225" h="2644140">
                <a:moveTo>
                  <a:pt x="1656689" y="1918017"/>
                </a:moveTo>
                <a:lnTo>
                  <a:pt x="1652435" y="1903920"/>
                </a:lnTo>
                <a:lnTo>
                  <a:pt x="1650326" y="1897087"/>
                </a:lnTo>
                <a:lnTo>
                  <a:pt x="1648244" y="1890522"/>
                </a:lnTo>
                <a:lnTo>
                  <a:pt x="1634972" y="1895259"/>
                </a:lnTo>
                <a:lnTo>
                  <a:pt x="1637106" y="1901812"/>
                </a:lnTo>
                <a:lnTo>
                  <a:pt x="1641373" y="1915261"/>
                </a:lnTo>
                <a:lnTo>
                  <a:pt x="1643507" y="1921814"/>
                </a:lnTo>
                <a:lnTo>
                  <a:pt x="1643507" y="1922754"/>
                </a:lnTo>
                <a:lnTo>
                  <a:pt x="1656689" y="1918017"/>
                </a:lnTo>
                <a:close/>
              </a:path>
              <a:path w="3451225" h="2644140">
                <a:moveTo>
                  <a:pt x="1672793" y="1972005"/>
                </a:moveTo>
                <a:lnTo>
                  <a:pt x="1671205" y="1965045"/>
                </a:lnTo>
                <a:lnTo>
                  <a:pt x="1669364" y="1958263"/>
                </a:lnTo>
                <a:lnTo>
                  <a:pt x="1667332" y="1951482"/>
                </a:lnTo>
                <a:lnTo>
                  <a:pt x="1665211" y="1944522"/>
                </a:lnTo>
                <a:lnTo>
                  <a:pt x="1651952" y="1948319"/>
                </a:lnTo>
                <a:lnTo>
                  <a:pt x="1653933" y="1955279"/>
                </a:lnTo>
                <a:lnTo>
                  <a:pt x="1657540" y="1968830"/>
                </a:lnTo>
                <a:lnTo>
                  <a:pt x="1659534" y="1975789"/>
                </a:lnTo>
                <a:lnTo>
                  <a:pt x="1672793" y="1972005"/>
                </a:lnTo>
                <a:close/>
              </a:path>
              <a:path w="3451225" h="2644140">
                <a:moveTo>
                  <a:pt x="1687944" y="2026970"/>
                </a:moveTo>
                <a:lnTo>
                  <a:pt x="1686382" y="2020011"/>
                </a:lnTo>
                <a:lnTo>
                  <a:pt x="1682889" y="2006447"/>
                </a:lnTo>
                <a:lnTo>
                  <a:pt x="1681314" y="1999488"/>
                </a:lnTo>
                <a:lnTo>
                  <a:pt x="1667103" y="2003285"/>
                </a:lnTo>
                <a:lnTo>
                  <a:pt x="1668678" y="2010232"/>
                </a:lnTo>
                <a:lnTo>
                  <a:pt x="1672170" y="2023795"/>
                </a:lnTo>
                <a:lnTo>
                  <a:pt x="1673745" y="2030755"/>
                </a:lnTo>
                <a:lnTo>
                  <a:pt x="1673745" y="2029815"/>
                </a:lnTo>
                <a:lnTo>
                  <a:pt x="1687944" y="2026970"/>
                </a:lnTo>
                <a:close/>
              </a:path>
              <a:path w="3451225" h="2644140">
                <a:moveTo>
                  <a:pt x="1700263" y="2083828"/>
                </a:moveTo>
                <a:lnTo>
                  <a:pt x="1694586" y="2055406"/>
                </a:lnTo>
                <a:lnTo>
                  <a:pt x="1680375" y="2058238"/>
                </a:lnTo>
                <a:lnTo>
                  <a:pt x="1681797" y="2064791"/>
                </a:lnTo>
                <a:lnTo>
                  <a:pt x="1683207" y="2071624"/>
                </a:lnTo>
                <a:lnTo>
                  <a:pt x="1686052" y="2085721"/>
                </a:lnTo>
                <a:lnTo>
                  <a:pt x="1686052" y="2086673"/>
                </a:lnTo>
                <a:lnTo>
                  <a:pt x="1700263" y="2083828"/>
                </a:lnTo>
                <a:close/>
              </a:path>
              <a:path w="3451225" h="2644140">
                <a:moveTo>
                  <a:pt x="1709737" y="2139734"/>
                </a:moveTo>
                <a:lnTo>
                  <a:pt x="1708467" y="2132622"/>
                </a:lnTo>
                <a:lnTo>
                  <a:pt x="1706270" y="2118410"/>
                </a:lnTo>
                <a:lnTo>
                  <a:pt x="1705000" y="2111298"/>
                </a:lnTo>
                <a:lnTo>
                  <a:pt x="1690789" y="2114143"/>
                </a:lnTo>
                <a:lnTo>
                  <a:pt x="1692198" y="2120709"/>
                </a:lnTo>
                <a:lnTo>
                  <a:pt x="1693519" y="2127529"/>
                </a:lnTo>
                <a:lnTo>
                  <a:pt x="1694649" y="2134539"/>
                </a:lnTo>
                <a:lnTo>
                  <a:pt x="1695526" y="2141626"/>
                </a:lnTo>
                <a:lnTo>
                  <a:pt x="1709737" y="2139734"/>
                </a:lnTo>
                <a:close/>
              </a:path>
              <a:path w="3451225" h="2644140">
                <a:moveTo>
                  <a:pt x="1728685" y="2114143"/>
                </a:moveTo>
                <a:lnTo>
                  <a:pt x="1714474" y="2114143"/>
                </a:lnTo>
                <a:lnTo>
                  <a:pt x="1714474" y="2142579"/>
                </a:lnTo>
                <a:lnTo>
                  <a:pt x="1728685" y="2142579"/>
                </a:lnTo>
                <a:lnTo>
                  <a:pt x="1728685" y="2114143"/>
                </a:lnTo>
                <a:close/>
              </a:path>
              <a:path w="3451225" h="2644140">
                <a:moveTo>
                  <a:pt x="1728685" y="2056345"/>
                </a:moveTo>
                <a:lnTo>
                  <a:pt x="1714474" y="2056345"/>
                </a:lnTo>
                <a:lnTo>
                  <a:pt x="1714474" y="2084768"/>
                </a:lnTo>
                <a:lnTo>
                  <a:pt x="1728685" y="2084768"/>
                </a:lnTo>
                <a:lnTo>
                  <a:pt x="1728685" y="2056345"/>
                </a:lnTo>
                <a:close/>
              </a:path>
              <a:path w="3451225" h="2644140">
                <a:moveTo>
                  <a:pt x="1728685" y="1999488"/>
                </a:moveTo>
                <a:lnTo>
                  <a:pt x="1714474" y="1999488"/>
                </a:lnTo>
                <a:lnTo>
                  <a:pt x="1714474" y="2027910"/>
                </a:lnTo>
                <a:lnTo>
                  <a:pt x="1728685" y="2027910"/>
                </a:lnTo>
                <a:lnTo>
                  <a:pt x="1728685" y="1999488"/>
                </a:lnTo>
                <a:close/>
              </a:path>
              <a:path w="3451225" h="2644140">
                <a:moveTo>
                  <a:pt x="1728685" y="1941677"/>
                </a:moveTo>
                <a:lnTo>
                  <a:pt x="1714474" y="1941677"/>
                </a:lnTo>
                <a:lnTo>
                  <a:pt x="1714474" y="1970112"/>
                </a:lnTo>
                <a:lnTo>
                  <a:pt x="1728685" y="1970112"/>
                </a:lnTo>
                <a:lnTo>
                  <a:pt x="1728685" y="1941677"/>
                </a:lnTo>
                <a:close/>
              </a:path>
              <a:path w="3451225" h="2644140">
                <a:moveTo>
                  <a:pt x="1728685" y="1884832"/>
                </a:moveTo>
                <a:lnTo>
                  <a:pt x="1714474" y="1884832"/>
                </a:lnTo>
                <a:lnTo>
                  <a:pt x="1714474" y="1913280"/>
                </a:lnTo>
                <a:lnTo>
                  <a:pt x="1728685" y="1913280"/>
                </a:lnTo>
                <a:lnTo>
                  <a:pt x="1728685" y="1884832"/>
                </a:lnTo>
                <a:close/>
              </a:path>
              <a:path w="3451225" h="2644140">
                <a:moveTo>
                  <a:pt x="1728685" y="1827949"/>
                </a:moveTo>
                <a:lnTo>
                  <a:pt x="1714474" y="1827949"/>
                </a:lnTo>
                <a:lnTo>
                  <a:pt x="1714474" y="1856397"/>
                </a:lnTo>
                <a:lnTo>
                  <a:pt x="1728685" y="1856397"/>
                </a:lnTo>
                <a:lnTo>
                  <a:pt x="1728685" y="1827949"/>
                </a:lnTo>
                <a:close/>
              </a:path>
              <a:path w="3451225" h="2644140">
                <a:moveTo>
                  <a:pt x="1728685" y="1770202"/>
                </a:moveTo>
                <a:lnTo>
                  <a:pt x="1714474" y="1770202"/>
                </a:lnTo>
                <a:lnTo>
                  <a:pt x="1714474" y="1798561"/>
                </a:lnTo>
                <a:lnTo>
                  <a:pt x="1728685" y="1798561"/>
                </a:lnTo>
                <a:lnTo>
                  <a:pt x="1728685" y="1770202"/>
                </a:lnTo>
                <a:close/>
              </a:path>
              <a:path w="3451225" h="2644140">
                <a:moveTo>
                  <a:pt x="1728685" y="1713318"/>
                </a:moveTo>
                <a:lnTo>
                  <a:pt x="1714474" y="1713318"/>
                </a:lnTo>
                <a:lnTo>
                  <a:pt x="1714474" y="1741754"/>
                </a:lnTo>
                <a:lnTo>
                  <a:pt x="1728685" y="1741754"/>
                </a:lnTo>
                <a:lnTo>
                  <a:pt x="1728685" y="1713318"/>
                </a:lnTo>
                <a:close/>
              </a:path>
              <a:path w="3451225" h="2644140">
                <a:moveTo>
                  <a:pt x="1728685" y="1655483"/>
                </a:moveTo>
                <a:lnTo>
                  <a:pt x="1714474" y="1655483"/>
                </a:lnTo>
                <a:lnTo>
                  <a:pt x="1714474" y="1683918"/>
                </a:lnTo>
                <a:lnTo>
                  <a:pt x="1728685" y="1683918"/>
                </a:lnTo>
                <a:lnTo>
                  <a:pt x="1728685" y="1655483"/>
                </a:lnTo>
                <a:close/>
              </a:path>
              <a:path w="3451225" h="2644140">
                <a:moveTo>
                  <a:pt x="1728685" y="1598676"/>
                </a:moveTo>
                <a:lnTo>
                  <a:pt x="1714474" y="1598676"/>
                </a:lnTo>
                <a:lnTo>
                  <a:pt x="1714474" y="1627035"/>
                </a:lnTo>
                <a:lnTo>
                  <a:pt x="1728685" y="1627035"/>
                </a:lnTo>
                <a:lnTo>
                  <a:pt x="1728685" y="1598676"/>
                </a:lnTo>
                <a:close/>
              </a:path>
              <a:path w="3451225" h="2644140">
                <a:moveTo>
                  <a:pt x="1728685" y="1540840"/>
                </a:moveTo>
                <a:lnTo>
                  <a:pt x="1714474" y="1540840"/>
                </a:lnTo>
                <a:lnTo>
                  <a:pt x="1714474" y="1569288"/>
                </a:lnTo>
                <a:lnTo>
                  <a:pt x="1728685" y="1569288"/>
                </a:lnTo>
                <a:lnTo>
                  <a:pt x="1728685" y="1540840"/>
                </a:lnTo>
                <a:close/>
              </a:path>
              <a:path w="3451225" h="2644140">
                <a:moveTo>
                  <a:pt x="1728685" y="1483956"/>
                </a:moveTo>
                <a:lnTo>
                  <a:pt x="1714474" y="1483956"/>
                </a:lnTo>
                <a:lnTo>
                  <a:pt x="1714474" y="1512404"/>
                </a:lnTo>
                <a:lnTo>
                  <a:pt x="1728685" y="1512404"/>
                </a:lnTo>
                <a:lnTo>
                  <a:pt x="1728685" y="1483956"/>
                </a:lnTo>
                <a:close/>
              </a:path>
              <a:path w="3451225" h="2644140">
                <a:moveTo>
                  <a:pt x="1728685" y="1426210"/>
                </a:moveTo>
                <a:lnTo>
                  <a:pt x="1714474" y="1426210"/>
                </a:lnTo>
                <a:lnTo>
                  <a:pt x="1714474" y="1454569"/>
                </a:lnTo>
                <a:lnTo>
                  <a:pt x="1728685" y="1454569"/>
                </a:lnTo>
                <a:lnTo>
                  <a:pt x="1728685" y="1426210"/>
                </a:lnTo>
                <a:close/>
              </a:path>
              <a:path w="3451225" h="2644140">
                <a:moveTo>
                  <a:pt x="1728685" y="1369326"/>
                </a:moveTo>
                <a:lnTo>
                  <a:pt x="1714474" y="1369326"/>
                </a:lnTo>
                <a:lnTo>
                  <a:pt x="1714474" y="1397762"/>
                </a:lnTo>
                <a:lnTo>
                  <a:pt x="1728685" y="1397762"/>
                </a:lnTo>
                <a:lnTo>
                  <a:pt x="1728685" y="1369326"/>
                </a:lnTo>
                <a:close/>
              </a:path>
              <a:path w="3451225" h="2644140">
                <a:moveTo>
                  <a:pt x="1728685" y="1311490"/>
                </a:moveTo>
                <a:lnTo>
                  <a:pt x="1714474" y="1311490"/>
                </a:lnTo>
                <a:lnTo>
                  <a:pt x="1714474" y="1339926"/>
                </a:lnTo>
                <a:lnTo>
                  <a:pt x="1728685" y="1339926"/>
                </a:lnTo>
                <a:lnTo>
                  <a:pt x="1728685" y="1311490"/>
                </a:lnTo>
                <a:close/>
              </a:path>
              <a:path w="3451225" h="2644140">
                <a:moveTo>
                  <a:pt x="1728685" y="1254683"/>
                </a:moveTo>
                <a:lnTo>
                  <a:pt x="1714474" y="1254683"/>
                </a:lnTo>
                <a:lnTo>
                  <a:pt x="1714474" y="1283042"/>
                </a:lnTo>
                <a:lnTo>
                  <a:pt x="1728685" y="1283042"/>
                </a:lnTo>
                <a:lnTo>
                  <a:pt x="1728685" y="1254683"/>
                </a:lnTo>
                <a:close/>
              </a:path>
              <a:path w="3451225" h="2644140">
                <a:moveTo>
                  <a:pt x="1728685" y="1196848"/>
                </a:moveTo>
                <a:lnTo>
                  <a:pt x="1714474" y="1196848"/>
                </a:lnTo>
                <a:lnTo>
                  <a:pt x="1714474" y="1225296"/>
                </a:lnTo>
                <a:lnTo>
                  <a:pt x="1728685" y="1225296"/>
                </a:lnTo>
                <a:lnTo>
                  <a:pt x="1728685" y="1196848"/>
                </a:lnTo>
                <a:close/>
              </a:path>
              <a:path w="3451225" h="2644140">
                <a:moveTo>
                  <a:pt x="1728685" y="1139964"/>
                </a:moveTo>
                <a:lnTo>
                  <a:pt x="1714474" y="1139964"/>
                </a:lnTo>
                <a:lnTo>
                  <a:pt x="1714474" y="1168412"/>
                </a:lnTo>
                <a:lnTo>
                  <a:pt x="1728685" y="1168412"/>
                </a:lnTo>
                <a:lnTo>
                  <a:pt x="1728685" y="1139964"/>
                </a:lnTo>
                <a:close/>
              </a:path>
              <a:path w="3451225" h="2644140">
                <a:moveTo>
                  <a:pt x="1728685" y="1082217"/>
                </a:moveTo>
                <a:lnTo>
                  <a:pt x="1714474" y="1082217"/>
                </a:lnTo>
                <a:lnTo>
                  <a:pt x="1714474" y="1110576"/>
                </a:lnTo>
                <a:lnTo>
                  <a:pt x="1728685" y="1110576"/>
                </a:lnTo>
                <a:lnTo>
                  <a:pt x="1728685" y="1082217"/>
                </a:lnTo>
                <a:close/>
              </a:path>
              <a:path w="3451225" h="2644140">
                <a:moveTo>
                  <a:pt x="1728685" y="1025334"/>
                </a:moveTo>
                <a:lnTo>
                  <a:pt x="1714474" y="1025334"/>
                </a:lnTo>
                <a:lnTo>
                  <a:pt x="1714474" y="1053769"/>
                </a:lnTo>
                <a:lnTo>
                  <a:pt x="1728685" y="1053769"/>
                </a:lnTo>
                <a:lnTo>
                  <a:pt x="1728685" y="1025334"/>
                </a:lnTo>
                <a:close/>
              </a:path>
              <a:path w="3451225" h="2644140">
                <a:moveTo>
                  <a:pt x="1728685" y="967498"/>
                </a:moveTo>
                <a:lnTo>
                  <a:pt x="1714474" y="967498"/>
                </a:lnTo>
                <a:lnTo>
                  <a:pt x="1714474" y="995946"/>
                </a:lnTo>
                <a:lnTo>
                  <a:pt x="1728685" y="995946"/>
                </a:lnTo>
                <a:lnTo>
                  <a:pt x="1728685" y="967498"/>
                </a:lnTo>
                <a:close/>
              </a:path>
              <a:path w="3451225" h="2644140">
                <a:moveTo>
                  <a:pt x="1728685" y="910691"/>
                </a:moveTo>
                <a:lnTo>
                  <a:pt x="1714474" y="910691"/>
                </a:lnTo>
                <a:lnTo>
                  <a:pt x="1714474" y="939139"/>
                </a:lnTo>
                <a:lnTo>
                  <a:pt x="1728685" y="939139"/>
                </a:lnTo>
                <a:lnTo>
                  <a:pt x="1728685" y="910691"/>
                </a:lnTo>
                <a:close/>
              </a:path>
              <a:path w="3451225" h="2644140">
                <a:moveTo>
                  <a:pt x="1728685" y="852855"/>
                </a:moveTo>
                <a:lnTo>
                  <a:pt x="1714474" y="852855"/>
                </a:lnTo>
                <a:lnTo>
                  <a:pt x="1714474" y="881303"/>
                </a:lnTo>
                <a:lnTo>
                  <a:pt x="1728685" y="881303"/>
                </a:lnTo>
                <a:lnTo>
                  <a:pt x="1728685" y="852855"/>
                </a:lnTo>
                <a:close/>
              </a:path>
              <a:path w="3451225" h="2644140">
                <a:moveTo>
                  <a:pt x="1728685" y="795972"/>
                </a:moveTo>
                <a:lnTo>
                  <a:pt x="1714474" y="795972"/>
                </a:lnTo>
                <a:lnTo>
                  <a:pt x="1714474" y="824420"/>
                </a:lnTo>
                <a:lnTo>
                  <a:pt x="1728685" y="824420"/>
                </a:lnTo>
                <a:lnTo>
                  <a:pt x="1728685" y="795972"/>
                </a:lnTo>
                <a:close/>
              </a:path>
              <a:path w="3451225" h="2644140">
                <a:moveTo>
                  <a:pt x="1728685" y="738225"/>
                </a:moveTo>
                <a:lnTo>
                  <a:pt x="1714474" y="738225"/>
                </a:lnTo>
                <a:lnTo>
                  <a:pt x="1714474" y="766660"/>
                </a:lnTo>
                <a:lnTo>
                  <a:pt x="1728685" y="766660"/>
                </a:lnTo>
                <a:lnTo>
                  <a:pt x="1728685" y="738225"/>
                </a:lnTo>
                <a:close/>
              </a:path>
              <a:path w="3451225" h="2644140">
                <a:moveTo>
                  <a:pt x="1728685" y="681342"/>
                </a:moveTo>
                <a:lnTo>
                  <a:pt x="1714474" y="681342"/>
                </a:lnTo>
                <a:lnTo>
                  <a:pt x="1714474" y="709777"/>
                </a:lnTo>
                <a:lnTo>
                  <a:pt x="1728685" y="709777"/>
                </a:lnTo>
                <a:lnTo>
                  <a:pt x="1728685" y="681342"/>
                </a:lnTo>
                <a:close/>
              </a:path>
              <a:path w="3451225" h="2644140">
                <a:moveTo>
                  <a:pt x="1728685" y="623506"/>
                </a:moveTo>
                <a:lnTo>
                  <a:pt x="1714474" y="623506"/>
                </a:lnTo>
                <a:lnTo>
                  <a:pt x="1714474" y="651954"/>
                </a:lnTo>
                <a:lnTo>
                  <a:pt x="1728685" y="651954"/>
                </a:lnTo>
                <a:lnTo>
                  <a:pt x="1728685" y="623506"/>
                </a:lnTo>
                <a:close/>
              </a:path>
              <a:path w="3451225" h="2644140">
                <a:moveTo>
                  <a:pt x="1728685" y="566699"/>
                </a:moveTo>
                <a:lnTo>
                  <a:pt x="1714474" y="566699"/>
                </a:lnTo>
                <a:lnTo>
                  <a:pt x="1714474" y="595147"/>
                </a:lnTo>
                <a:lnTo>
                  <a:pt x="1728685" y="595147"/>
                </a:lnTo>
                <a:lnTo>
                  <a:pt x="1728685" y="566699"/>
                </a:lnTo>
                <a:close/>
              </a:path>
              <a:path w="3451225" h="2644140">
                <a:moveTo>
                  <a:pt x="1728685" y="508876"/>
                </a:moveTo>
                <a:lnTo>
                  <a:pt x="1714474" y="508876"/>
                </a:lnTo>
                <a:lnTo>
                  <a:pt x="1714474" y="537311"/>
                </a:lnTo>
                <a:lnTo>
                  <a:pt x="1728685" y="537311"/>
                </a:lnTo>
                <a:lnTo>
                  <a:pt x="1728685" y="508876"/>
                </a:lnTo>
                <a:close/>
              </a:path>
              <a:path w="3451225" h="2644140">
                <a:moveTo>
                  <a:pt x="1728685" y="451993"/>
                </a:moveTo>
                <a:lnTo>
                  <a:pt x="1714474" y="451993"/>
                </a:lnTo>
                <a:lnTo>
                  <a:pt x="1714474" y="480428"/>
                </a:lnTo>
                <a:lnTo>
                  <a:pt x="1728685" y="480428"/>
                </a:lnTo>
                <a:lnTo>
                  <a:pt x="1728685" y="451993"/>
                </a:lnTo>
                <a:close/>
              </a:path>
              <a:path w="3451225" h="2644140">
                <a:moveTo>
                  <a:pt x="1728685" y="394233"/>
                </a:moveTo>
                <a:lnTo>
                  <a:pt x="1714474" y="394233"/>
                </a:lnTo>
                <a:lnTo>
                  <a:pt x="1714474" y="422681"/>
                </a:lnTo>
                <a:lnTo>
                  <a:pt x="1728685" y="422681"/>
                </a:lnTo>
                <a:lnTo>
                  <a:pt x="1728685" y="394233"/>
                </a:lnTo>
                <a:close/>
              </a:path>
              <a:path w="3451225" h="2644140">
                <a:moveTo>
                  <a:pt x="1728685" y="337350"/>
                </a:moveTo>
                <a:lnTo>
                  <a:pt x="1714474" y="337350"/>
                </a:lnTo>
                <a:lnTo>
                  <a:pt x="1714474" y="365798"/>
                </a:lnTo>
                <a:lnTo>
                  <a:pt x="1728685" y="365798"/>
                </a:lnTo>
                <a:lnTo>
                  <a:pt x="1728685" y="337350"/>
                </a:lnTo>
                <a:close/>
              </a:path>
              <a:path w="3451225" h="2644140">
                <a:moveTo>
                  <a:pt x="1728685" y="279514"/>
                </a:moveTo>
                <a:lnTo>
                  <a:pt x="1714474" y="279514"/>
                </a:lnTo>
                <a:lnTo>
                  <a:pt x="1714474" y="307962"/>
                </a:lnTo>
                <a:lnTo>
                  <a:pt x="1728685" y="307962"/>
                </a:lnTo>
                <a:lnTo>
                  <a:pt x="1728685" y="279514"/>
                </a:lnTo>
                <a:close/>
              </a:path>
              <a:path w="3451225" h="2644140">
                <a:moveTo>
                  <a:pt x="1728685" y="222707"/>
                </a:moveTo>
                <a:lnTo>
                  <a:pt x="1714474" y="222707"/>
                </a:lnTo>
                <a:lnTo>
                  <a:pt x="1714474" y="251155"/>
                </a:lnTo>
                <a:lnTo>
                  <a:pt x="1728685" y="251155"/>
                </a:lnTo>
                <a:lnTo>
                  <a:pt x="1728685" y="222707"/>
                </a:lnTo>
                <a:close/>
              </a:path>
              <a:path w="3451225" h="2644140">
                <a:moveTo>
                  <a:pt x="1728685" y="164884"/>
                </a:moveTo>
                <a:lnTo>
                  <a:pt x="1714474" y="164884"/>
                </a:lnTo>
                <a:lnTo>
                  <a:pt x="1714474" y="193319"/>
                </a:lnTo>
                <a:lnTo>
                  <a:pt x="1728685" y="193319"/>
                </a:lnTo>
                <a:lnTo>
                  <a:pt x="1728685" y="164884"/>
                </a:lnTo>
                <a:close/>
              </a:path>
              <a:path w="3451225" h="2644140">
                <a:moveTo>
                  <a:pt x="1728685" y="108000"/>
                </a:moveTo>
                <a:lnTo>
                  <a:pt x="1714474" y="108000"/>
                </a:lnTo>
                <a:lnTo>
                  <a:pt x="1714474" y="136436"/>
                </a:lnTo>
                <a:lnTo>
                  <a:pt x="1728685" y="136436"/>
                </a:lnTo>
                <a:lnTo>
                  <a:pt x="1728685" y="108000"/>
                </a:lnTo>
                <a:close/>
              </a:path>
              <a:path w="3451225" h="2644140">
                <a:moveTo>
                  <a:pt x="1728685" y="50241"/>
                </a:moveTo>
                <a:lnTo>
                  <a:pt x="1714474" y="50241"/>
                </a:lnTo>
                <a:lnTo>
                  <a:pt x="1714474" y="78689"/>
                </a:lnTo>
                <a:lnTo>
                  <a:pt x="1728685" y="78689"/>
                </a:lnTo>
                <a:lnTo>
                  <a:pt x="1728685" y="50241"/>
                </a:lnTo>
                <a:close/>
              </a:path>
              <a:path w="3451225" h="2644140">
                <a:moveTo>
                  <a:pt x="1732470" y="2629649"/>
                </a:moveTo>
                <a:lnTo>
                  <a:pt x="1732470" y="2629649"/>
                </a:lnTo>
                <a:lnTo>
                  <a:pt x="1710690" y="2629649"/>
                </a:lnTo>
                <a:lnTo>
                  <a:pt x="1710690" y="2643873"/>
                </a:lnTo>
                <a:lnTo>
                  <a:pt x="1732470" y="2643873"/>
                </a:lnTo>
                <a:lnTo>
                  <a:pt x="1732470" y="2629649"/>
                </a:lnTo>
                <a:close/>
              </a:path>
              <a:path w="3451225" h="2644140">
                <a:moveTo>
                  <a:pt x="1732470" y="2570899"/>
                </a:moveTo>
                <a:lnTo>
                  <a:pt x="1724901" y="2570899"/>
                </a:lnTo>
                <a:lnTo>
                  <a:pt x="1718259" y="2570899"/>
                </a:lnTo>
                <a:lnTo>
                  <a:pt x="1710690" y="2570899"/>
                </a:lnTo>
                <a:lnTo>
                  <a:pt x="1710690" y="2600274"/>
                </a:lnTo>
                <a:lnTo>
                  <a:pt x="1714474" y="2600274"/>
                </a:lnTo>
                <a:lnTo>
                  <a:pt x="1714474" y="2601226"/>
                </a:lnTo>
                <a:lnTo>
                  <a:pt x="1728685" y="2601226"/>
                </a:lnTo>
                <a:lnTo>
                  <a:pt x="1728685" y="2600274"/>
                </a:lnTo>
                <a:lnTo>
                  <a:pt x="1732470" y="2600274"/>
                </a:lnTo>
                <a:lnTo>
                  <a:pt x="1732470" y="2570899"/>
                </a:lnTo>
                <a:close/>
              </a:path>
              <a:path w="3451225" h="2644140">
                <a:moveTo>
                  <a:pt x="1732470" y="2513101"/>
                </a:moveTo>
                <a:lnTo>
                  <a:pt x="1724901" y="2513101"/>
                </a:lnTo>
                <a:lnTo>
                  <a:pt x="1718259" y="2513101"/>
                </a:lnTo>
                <a:lnTo>
                  <a:pt x="1710690" y="2513101"/>
                </a:lnTo>
                <a:lnTo>
                  <a:pt x="1710690" y="2542476"/>
                </a:lnTo>
                <a:lnTo>
                  <a:pt x="1714474" y="2542476"/>
                </a:lnTo>
                <a:lnTo>
                  <a:pt x="1714474" y="2543416"/>
                </a:lnTo>
                <a:lnTo>
                  <a:pt x="1728685" y="2543416"/>
                </a:lnTo>
                <a:lnTo>
                  <a:pt x="1728685" y="2542476"/>
                </a:lnTo>
                <a:lnTo>
                  <a:pt x="1732470" y="2542476"/>
                </a:lnTo>
                <a:lnTo>
                  <a:pt x="1732470" y="2513101"/>
                </a:lnTo>
                <a:close/>
              </a:path>
              <a:path w="3451225" h="2644140">
                <a:moveTo>
                  <a:pt x="1732470" y="2454351"/>
                </a:moveTo>
                <a:lnTo>
                  <a:pt x="1724901" y="2454351"/>
                </a:lnTo>
                <a:lnTo>
                  <a:pt x="1718259" y="2454351"/>
                </a:lnTo>
                <a:lnTo>
                  <a:pt x="1710690" y="2454351"/>
                </a:lnTo>
                <a:lnTo>
                  <a:pt x="1710690" y="2483726"/>
                </a:lnTo>
                <a:lnTo>
                  <a:pt x="1714474" y="2483726"/>
                </a:lnTo>
                <a:lnTo>
                  <a:pt x="1714474" y="2486571"/>
                </a:lnTo>
                <a:lnTo>
                  <a:pt x="1728685" y="2486571"/>
                </a:lnTo>
                <a:lnTo>
                  <a:pt x="1728685" y="2483726"/>
                </a:lnTo>
                <a:lnTo>
                  <a:pt x="1732470" y="2483726"/>
                </a:lnTo>
                <a:lnTo>
                  <a:pt x="1732470" y="2454351"/>
                </a:lnTo>
                <a:close/>
              </a:path>
              <a:path w="3451225" h="2644140">
                <a:moveTo>
                  <a:pt x="1732470" y="2396540"/>
                </a:moveTo>
                <a:lnTo>
                  <a:pt x="1724901" y="2396540"/>
                </a:lnTo>
                <a:lnTo>
                  <a:pt x="1718259" y="2396540"/>
                </a:lnTo>
                <a:lnTo>
                  <a:pt x="1710690" y="2396540"/>
                </a:lnTo>
                <a:lnTo>
                  <a:pt x="1710690" y="2425916"/>
                </a:lnTo>
                <a:lnTo>
                  <a:pt x="1714474" y="2425916"/>
                </a:lnTo>
                <a:lnTo>
                  <a:pt x="1714474" y="2428760"/>
                </a:lnTo>
                <a:lnTo>
                  <a:pt x="1728685" y="2428760"/>
                </a:lnTo>
                <a:lnTo>
                  <a:pt x="1728685" y="2425916"/>
                </a:lnTo>
                <a:lnTo>
                  <a:pt x="1732470" y="2425916"/>
                </a:lnTo>
                <a:lnTo>
                  <a:pt x="1732470" y="2396540"/>
                </a:lnTo>
                <a:close/>
              </a:path>
              <a:path w="3451225" h="2644140">
                <a:moveTo>
                  <a:pt x="1732470" y="2338743"/>
                </a:moveTo>
                <a:lnTo>
                  <a:pt x="1724901" y="2338743"/>
                </a:lnTo>
                <a:lnTo>
                  <a:pt x="1718259" y="2338743"/>
                </a:lnTo>
                <a:lnTo>
                  <a:pt x="1710690" y="2338743"/>
                </a:lnTo>
                <a:lnTo>
                  <a:pt x="1710690" y="2367165"/>
                </a:lnTo>
                <a:lnTo>
                  <a:pt x="1714474" y="2367165"/>
                </a:lnTo>
                <a:lnTo>
                  <a:pt x="1714474" y="2371902"/>
                </a:lnTo>
                <a:lnTo>
                  <a:pt x="1728685" y="2371902"/>
                </a:lnTo>
                <a:lnTo>
                  <a:pt x="1728685" y="2367165"/>
                </a:lnTo>
                <a:lnTo>
                  <a:pt x="1732470" y="2367165"/>
                </a:lnTo>
                <a:lnTo>
                  <a:pt x="1732470" y="2338743"/>
                </a:lnTo>
                <a:close/>
              </a:path>
              <a:path w="3451225" h="2644140">
                <a:moveTo>
                  <a:pt x="1734375" y="2281872"/>
                </a:moveTo>
                <a:lnTo>
                  <a:pt x="1723948" y="2281872"/>
                </a:lnTo>
                <a:lnTo>
                  <a:pt x="1720164" y="2281872"/>
                </a:lnTo>
                <a:lnTo>
                  <a:pt x="1709737" y="2281872"/>
                </a:lnTo>
                <a:lnTo>
                  <a:pt x="1710283" y="2288984"/>
                </a:lnTo>
                <a:lnTo>
                  <a:pt x="1710537" y="2295258"/>
                </a:lnTo>
                <a:lnTo>
                  <a:pt x="1710563" y="2296096"/>
                </a:lnTo>
                <a:lnTo>
                  <a:pt x="1710677" y="2309355"/>
                </a:lnTo>
                <a:lnTo>
                  <a:pt x="1714474" y="2309355"/>
                </a:lnTo>
                <a:lnTo>
                  <a:pt x="1714474" y="2314092"/>
                </a:lnTo>
                <a:lnTo>
                  <a:pt x="1728685" y="2314092"/>
                </a:lnTo>
                <a:lnTo>
                  <a:pt x="1728685" y="2309355"/>
                </a:lnTo>
                <a:lnTo>
                  <a:pt x="1733435" y="2309355"/>
                </a:lnTo>
                <a:lnTo>
                  <a:pt x="1733537" y="2296096"/>
                </a:lnTo>
                <a:lnTo>
                  <a:pt x="1733816" y="2288984"/>
                </a:lnTo>
                <a:lnTo>
                  <a:pt x="1734375" y="2281872"/>
                </a:lnTo>
                <a:close/>
              </a:path>
              <a:path w="3451225" h="2644140">
                <a:moveTo>
                  <a:pt x="1737207" y="2225967"/>
                </a:moveTo>
                <a:lnTo>
                  <a:pt x="1722996" y="2225967"/>
                </a:lnTo>
                <a:lnTo>
                  <a:pt x="1722869" y="2228812"/>
                </a:lnTo>
                <a:lnTo>
                  <a:pt x="1720278" y="2228812"/>
                </a:lnTo>
                <a:lnTo>
                  <a:pt x="1720164" y="2225967"/>
                </a:lnTo>
                <a:lnTo>
                  <a:pt x="1705952" y="2225967"/>
                </a:lnTo>
                <a:lnTo>
                  <a:pt x="1706587" y="2232533"/>
                </a:lnTo>
                <a:lnTo>
                  <a:pt x="1707248" y="2240178"/>
                </a:lnTo>
                <a:lnTo>
                  <a:pt x="1707629" y="2246363"/>
                </a:lnTo>
                <a:lnTo>
                  <a:pt x="1707680" y="2247290"/>
                </a:lnTo>
                <a:lnTo>
                  <a:pt x="1707819" y="2253450"/>
                </a:lnTo>
                <a:lnTo>
                  <a:pt x="1714474" y="2253450"/>
                </a:lnTo>
                <a:lnTo>
                  <a:pt x="1714474" y="2257247"/>
                </a:lnTo>
                <a:lnTo>
                  <a:pt x="1728685" y="2257247"/>
                </a:lnTo>
                <a:lnTo>
                  <a:pt x="1728685" y="2253450"/>
                </a:lnTo>
                <a:lnTo>
                  <a:pt x="1735340" y="2253450"/>
                </a:lnTo>
                <a:lnTo>
                  <a:pt x="1735480" y="2247290"/>
                </a:lnTo>
                <a:lnTo>
                  <a:pt x="1735912" y="2240178"/>
                </a:lnTo>
                <a:lnTo>
                  <a:pt x="1736509" y="2233079"/>
                </a:lnTo>
                <a:lnTo>
                  <a:pt x="1737207" y="2225967"/>
                </a:lnTo>
                <a:close/>
              </a:path>
              <a:path w="3451225" h="2644140">
                <a:moveTo>
                  <a:pt x="1744789" y="2169109"/>
                </a:moveTo>
                <a:lnTo>
                  <a:pt x="1730578" y="2167217"/>
                </a:lnTo>
                <a:lnTo>
                  <a:pt x="1729854" y="2174329"/>
                </a:lnTo>
                <a:lnTo>
                  <a:pt x="1729041" y="2181428"/>
                </a:lnTo>
                <a:lnTo>
                  <a:pt x="1728685" y="2183993"/>
                </a:lnTo>
                <a:lnTo>
                  <a:pt x="1728685" y="2171014"/>
                </a:lnTo>
                <a:lnTo>
                  <a:pt x="1714474" y="2171014"/>
                </a:lnTo>
                <a:lnTo>
                  <a:pt x="1714474" y="2183993"/>
                </a:lnTo>
                <a:lnTo>
                  <a:pt x="1714119" y="2181428"/>
                </a:lnTo>
                <a:lnTo>
                  <a:pt x="1713306" y="2174329"/>
                </a:lnTo>
                <a:lnTo>
                  <a:pt x="1712582" y="2167217"/>
                </a:lnTo>
                <a:lnTo>
                  <a:pt x="1698371" y="2169109"/>
                </a:lnTo>
                <a:lnTo>
                  <a:pt x="1699628" y="2176221"/>
                </a:lnTo>
                <a:lnTo>
                  <a:pt x="1700618" y="2183320"/>
                </a:lnTo>
                <a:lnTo>
                  <a:pt x="1701431" y="2190432"/>
                </a:lnTo>
                <a:lnTo>
                  <a:pt x="1702155" y="2197544"/>
                </a:lnTo>
                <a:lnTo>
                  <a:pt x="1714474" y="2195893"/>
                </a:lnTo>
                <a:lnTo>
                  <a:pt x="1714474" y="2199436"/>
                </a:lnTo>
                <a:lnTo>
                  <a:pt x="1728685" y="2199436"/>
                </a:lnTo>
                <a:lnTo>
                  <a:pt x="1728685" y="2195893"/>
                </a:lnTo>
                <a:lnTo>
                  <a:pt x="1741004" y="2197544"/>
                </a:lnTo>
                <a:lnTo>
                  <a:pt x="1741728" y="2190432"/>
                </a:lnTo>
                <a:lnTo>
                  <a:pt x="1742541" y="2183320"/>
                </a:lnTo>
                <a:lnTo>
                  <a:pt x="1743532" y="2176221"/>
                </a:lnTo>
                <a:lnTo>
                  <a:pt x="1744789" y="2169109"/>
                </a:lnTo>
                <a:close/>
              </a:path>
              <a:path w="3451225" h="2644140">
                <a:moveTo>
                  <a:pt x="1753311" y="2114143"/>
                </a:moveTo>
                <a:lnTo>
                  <a:pt x="1739099" y="2111298"/>
                </a:lnTo>
                <a:lnTo>
                  <a:pt x="1737829" y="2118410"/>
                </a:lnTo>
                <a:lnTo>
                  <a:pt x="1735645" y="2132622"/>
                </a:lnTo>
                <a:lnTo>
                  <a:pt x="1734362" y="2139734"/>
                </a:lnTo>
                <a:lnTo>
                  <a:pt x="1748574" y="2141626"/>
                </a:lnTo>
                <a:lnTo>
                  <a:pt x="1749450" y="2134539"/>
                </a:lnTo>
                <a:lnTo>
                  <a:pt x="1750593" y="2127529"/>
                </a:lnTo>
                <a:lnTo>
                  <a:pt x="1751914" y="2120709"/>
                </a:lnTo>
                <a:lnTo>
                  <a:pt x="1753311" y="2114143"/>
                </a:lnTo>
                <a:close/>
              </a:path>
              <a:path w="3451225" h="2644140">
                <a:moveTo>
                  <a:pt x="1763737" y="2058238"/>
                </a:moveTo>
                <a:lnTo>
                  <a:pt x="1749526" y="2055406"/>
                </a:lnTo>
                <a:lnTo>
                  <a:pt x="1743837" y="2083828"/>
                </a:lnTo>
                <a:lnTo>
                  <a:pt x="1758048" y="2086673"/>
                </a:lnTo>
                <a:lnTo>
                  <a:pt x="1758048" y="2085721"/>
                </a:lnTo>
                <a:lnTo>
                  <a:pt x="1760893" y="2071624"/>
                </a:lnTo>
                <a:lnTo>
                  <a:pt x="1762315" y="2064791"/>
                </a:lnTo>
                <a:lnTo>
                  <a:pt x="1763737" y="2058238"/>
                </a:lnTo>
                <a:close/>
              </a:path>
              <a:path w="3451225" h="2644140">
                <a:moveTo>
                  <a:pt x="1774151" y="51193"/>
                </a:moveTo>
                <a:lnTo>
                  <a:pt x="1744789" y="21805"/>
                </a:lnTo>
                <a:lnTo>
                  <a:pt x="1730578" y="7581"/>
                </a:lnTo>
                <a:lnTo>
                  <a:pt x="1725841" y="2844"/>
                </a:lnTo>
                <a:lnTo>
                  <a:pt x="1726793" y="2844"/>
                </a:lnTo>
                <a:lnTo>
                  <a:pt x="1723948" y="0"/>
                </a:lnTo>
                <a:lnTo>
                  <a:pt x="1719211" y="0"/>
                </a:lnTo>
                <a:lnTo>
                  <a:pt x="1668056" y="51193"/>
                </a:lnTo>
                <a:lnTo>
                  <a:pt x="1668056" y="55930"/>
                </a:lnTo>
                <a:lnTo>
                  <a:pt x="1673745" y="61620"/>
                </a:lnTo>
                <a:lnTo>
                  <a:pt x="1678470" y="61620"/>
                </a:lnTo>
                <a:lnTo>
                  <a:pt x="1718259" y="21805"/>
                </a:lnTo>
                <a:lnTo>
                  <a:pt x="1723936" y="21805"/>
                </a:lnTo>
                <a:lnTo>
                  <a:pt x="1763737" y="61620"/>
                </a:lnTo>
                <a:lnTo>
                  <a:pt x="1768475" y="61620"/>
                </a:lnTo>
                <a:lnTo>
                  <a:pt x="1774151" y="55930"/>
                </a:lnTo>
                <a:lnTo>
                  <a:pt x="1774151" y="51193"/>
                </a:lnTo>
                <a:close/>
              </a:path>
              <a:path w="3451225" h="2644140">
                <a:moveTo>
                  <a:pt x="1776056" y="2003285"/>
                </a:moveTo>
                <a:lnTo>
                  <a:pt x="1761845" y="1999488"/>
                </a:lnTo>
                <a:lnTo>
                  <a:pt x="1760270" y="2006447"/>
                </a:lnTo>
                <a:lnTo>
                  <a:pt x="1756778" y="2020011"/>
                </a:lnTo>
                <a:lnTo>
                  <a:pt x="1755216" y="2026970"/>
                </a:lnTo>
                <a:lnTo>
                  <a:pt x="1769414" y="2029815"/>
                </a:lnTo>
                <a:lnTo>
                  <a:pt x="1769414" y="2030755"/>
                </a:lnTo>
                <a:lnTo>
                  <a:pt x="1770989" y="2023795"/>
                </a:lnTo>
                <a:lnTo>
                  <a:pt x="1774482" y="2010232"/>
                </a:lnTo>
                <a:lnTo>
                  <a:pt x="1776056" y="2003285"/>
                </a:lnTo>
                <a:close/>
              </a:path>
              <a:path w="3451225" h="2644140">
                <a:moveTo>
                  <a:pt x="1791208" y="1948319"/>
                </a:moveTo>
                <a:lnTo>
                  <a:pt x="1770367" y="1972005"/>
                </a:lnTo>
                <a:lnTo>
                  <a:pt x="1783626" y="1975789"/>
                </a:lnTo>
                <a:lnTo>
                  <a:pt x="1785620" y="1968830"/>
                </a:lnTo>
                <a:lnTo>
                  <a:pt x="1789226" y="1955279"/>
                </a:lnTo>
                <a:lnTo>
                  <a:pt x="1791208" y="1948319"/>
                </a:lnTo>
                <a:close/>
              </a:path>
              <a:path w="3451225" h="2644140">
                <a:moveTo>
                  <a:pt x="1808264" y="1895259"/>
                </a:moveTo>
                <a:lnTo>
                  <a:pt x="1786470" y="1918017"/>
                </a:lnTo>
                <a:lnTo>
                  <a:pt x="1799729" y="1922754"/>
                </a:lnTo>
                <a:lnTo>
                  <a:pt x="1799729" y="1921814"/>
                </a:lnTo>
                <a:lnTo>
                  <a:pt x="1801863" y="1915261"/>
                </a:lnTo>
                <a:lnTo>
                  <a:pt x="1806130" y="1901812"/>
                </a:lnTo>
                <a:lnTo>
                  <a:pt x="1808264" y="1895259"/>
                </a:lnTo>
                <a:close/>
              </a:path>
              <a:path w="3451225" h="2644140">
                <a:moveTo>
                  <a:pt x="1827123" y="1842173"/>
                </a:moveTo>
                <a:lnTo>
                  <a:pt x="1813941" y="1837436"/>
                </a:lnTo>
                <a:lnTo>
                  <a:pt x="1811248" y="1843976"/>
                </a:lnTo>
                <a:lnTo>
                  <a:pt x="1806219" y="1857425"/>
                </a:lnTo>
                <a:lnTo>
                  <a:pt x="1803527" y="1863979"/>
                </a:lnTo>
                <a:lnTo>
                  <a:pt x="1816709" y="1868716"/>
                </a:lnTo>
                <a:lnTo>
                  <a:pt x="1817649" y="1868716"/>
                </a:lnTo>
                <a:lnTo>
                  <a:pt x="1819935" y="1862175"/>
                </a:lnTo>
                <a:lnTo>
                  <a:pt x="1824850" y="1848713"/>
                </a:lnTo>
                <a:lnTo>
                  <a:pt x="1827123" y="1842173"/>
                </a:lnTo>
                <a:close/>
              </a:path>
              <a:path w="3451225" h="2644140">
                <a:moveTo>
                  <a:pt x="1849869" y="1790026"/>
                </a:moveTo>
                <a:lnTo>
                  <a:pt x="1825231" y="1810880"/>
                </a:lnTo>
                <a:lnTo>
                  <a:pt x="1838502" y="1816569"/>
                </a:lnTo>
                <a:lnTo>
                  <a:pt x="1838502" y="1815630"/>
                </a:lnTo>
                <a:lnTo>
                  <a:pt x="1849869" y="1790026"/>
                </a:lnTo>
                <a:close/>
              </a:path>
              <a:path w="3451225" h="2644140">
                <a:moveTo>
                  <a:pt x="1872602" y="1738909"/>
                </a:moveTo>
                <a:lnTo>
                  <a:pt x="1859343" y="1732280"/>
                </a:lnTo>
                <a:lnTo>
                  <a:pt x="1856346" y="1738668"/>
                </a:lnTo>
                <a:lnTo>
                  <a:pt x="1850009" y="1751469"/>
                </a:lnTo>
                <a:lnTo>
                  <a:pt x="1847024" y="1757870"/>
                </a:lnTo>
                <a:lnTo>
                  <a:pt x="1860283" y="1763560"/>
                </a:lnTo>
                <a:lnTo>
                  <a:pt x="1860283" y="1764512"/>
                </a:lnTo>
                <a:lnTo>
                  <a:pt x="1863140" y="1758111"/>
                </a:lnTo>
                <a:lnTo>
                  <a:pt x="1866087" y="1751711"/>
                </a:lnTo>
                <a:lnTo>
                  <a:pt x="1869211" y="1745310"/>
                </a:lnTo>
                <a:lnTo>
                  <a:pt x="1872602" y="1738909"/>
                </a:lnTo>
                <a:close/>
              </a:path>
              <a:path w="3451225" h="2644140">
                <a:moveTo>
                  <a:pt x="1898180" y="1688668"/>
                </a:moveTo>
                <a:lnTo>
                  <a:pt x="1885861" y="1682026"/>
                </a:lnTo>
                <a:lnTo>
                  <a:pt x="1882457" y="1688426"/>
                </a:lnTo>
                <a:lnTo>
                  <a:pt x="1876005" y="1701228"/>
                </a:lnTo>
                <a:lnTo>
                  <a:pt x="1872602" y="1707629"/>
                </a:lnTo>
                <a:lnTo>
                  <a:pt x="1884921" y="1714258"/>
                </a:lnTo>
                <a:lnTo>
                  <a:pt x="1884921" y="1713318"/>
                </a:lnTo>
                <a:lnTo>
                  <a:pt x="1887918" y="1706930"/>
                </a:lnTo>
                <a:lnTo>
                  <a:pt x="1891195" y="1700631"/>
                </a:lnTo>
                <a:lnTo>
                  <a:pt x="1894636" y="1694510"/>
                </a:lnTo>
                <a:lnTo>
                  <a:pt x="1898180" y="1688668"/>
                </a:lnTo>
                <a:close/>
              </a:path>
              <a:path w="3451225" h="2644140">
                <a:moveTo>
                  <a:pt x="1925650" y="1638414"/>
                </a:moveTo>
                <a:lnTo>
                  <a:pt x="1913331" y="1630832"/>
                </a:lnTo>
                <a:lnTo>
                  <a:pt x="1909787" y="1637080"/>
                </a:lnTo>
                <a:lnTo>
                  <a:pt x="1902675" y="1649234"/>
                </a:lnTo>
                <a:lnTo>
                  <a:pt x="1899119" y="1655483"/>
                </a:lnTo>
                <a:lnTo>
                  <a:pt x="1911438" y="1662112"/>
                </a:lnTo>
                <a:lnTo>
                  <a:pt x="1911438" y="1663065"/>
                </a:lnTo>
                <a:lnTo>
                  <a:pt x="1914994" y="1656816"/>
                </a:lnTo>
                <a:lnTo>
                  <a:pt x="1922094" y="1644662"/>
                </a:lnTo>
                <a:lnTo>
                  <a:pt x="1925650" y="1638414"/>
                </a:lnTo>
                <a:close/>
              </a:path>
              <a:path w="3451225" h="2644140">
                <a:moveTo>
                  <a:pt x="1955012" y="1591094"/>
                </a:moveTo>
                <a:lnTo>
                  <a:pt x="1942706" y="1583512"/>
                </a:lnTo>
                <a:lnTo>
                  <a:pt x="1935124" y="1595475"/>
                </a:lnTo>
                <a:lnTo>
                  <a:pt x="1931250" y="1601774"/>
                </a:lnTo>
                <a:lnTo>
                  <a:pt x="1927542" y="1608162"/>
                </a:lnTo>
                <a:lnTo>
                  <a:pt x="1939861" y="1615655"/>
                </a:lnTo>
                <a:lnTo>
                  <a:pt x="1939861" y="1614716"/>
                </a:lnTo>
                <a:lnTo>
                  <a:pt x="1943430" y="1608924"/>
                </a:lnTo>
                <a:lnTo>
                  <a:pt x="1947087" y="1602930"/>
                </a:lnTo>
                <a:lnTo>
                  <a:pt x="1950923" y="1596923"/>
                </a:lnTo>
                <a:lnTo>
                  <a:pt x="1955012" y="1591094"/>
                </a:lnTo>
                <a:close/>
              </a:path>
              <a:path w="3451225" h="2644140">
                <a:moveTo>
                  <a:pt x="1986203" y="1543685"/>
                </a:moveTo>
                <a:lnTo>
                  <a:pt x="1974913" y="1535150"/>
                </a:lnTo>
                <a:lnTo>
                  <a:pt x="1970798" y="1540992"/>
                </a:lnTo>
                <a:lnTo>
                  <a:pt x="1962924" y="1553019"/>
                </a:lnTo>
                <a:lnTo>
                  <a:pt x="1958809" y="1558861"/>
                </a:lnTo>
                <a:lnTo>
                  <a:pt x="1970176" y="1566443"/>
                </a:lnTo>
                <a:lnTo>
                  <a:pt x="1970176" y="1567395"/>
                </a:lnTo>
                <a:lnTo>
                  <a:pt x="1974291" y="1561680"/>
                </a:lnTo>
                <a:lnTo>
                  <a:pt x="1978215" y="1555889"/>
                </a:lnTo>
                <a:lnTo>
                  <a:pt x="1986203" y="1543685"/>
                </a:lnTo>
                <a:close/>
              </a:path>
              <a:path w="3451225" h="2644140">
                <a:moveTo>
                  <a:pt x="2019363" y="1498180"/>
                </a:moveTo>
                <a:lnTo>
                  <a:pt x="2007984" y="1489646"/>
                </a:lnTo>
                <a:lnTo>
                  <a:pt x="1990940" y="1512404"/>
                </a:lnTo>
                <a:lnTo>
                  <a:pt x="2002307" y="1520939"/>
                </a:lnTo>
                <a:lnTo>
                  <a:pt x="2019363" y="1498180"/>
                </a:lnTo>
                <a:close/>
              </a:path>
              <a:path w="3451225" h="2644140">
                <a:moveTo>
                  <a:pt x="2054402" y="1453616"/>
                </a:moveTo>
                <a:lnTo>
                  <a:pt x="2043036" y="1444142"/>
                </a:lnTo>
                <a:lnTo>
                  <a:pt x="2038629" y="1449819"/>
                </a:lnTo>
                <a:lnTo>
                  <a:pt x="2034044" y="1455394"/>
                </a:lnTo>
                <a:lnTo>
                  <a:pt x="2029447" y="1460804"/>
                </a:lnTo>
                <a:lnTo>
                  <a:pt x="2025040" y="1465948"/>
                </a:lnTo>
                <a:lnTo>
                  <a:pt x="2036406" y="1474482"/>
                </a:lnTo>
                <a:lnTo>
                  <a:pt x="2036406" y="1475422"/>
                </a:lnTo>
                <a:lnTo>
                  <a:pt x="2040686" y="1469758"/>
                </a:lnTo>
                <a:lnTo>
                  <a:pt x="2045055" y="1464170"/>
                </a:lnTo>
                <a:lnTo>
                  <a:pt x="2049602" y="1458760"/>
                </a:lnTo>
                <a:lnTo>
                  <a:pt x="2054402" y="1453616"/>
                </a:lnTo>
                <a:close/>
              </a:path>
              <a:path w="3451225" h="2644140">
                <a:moveTo>
                  <a:pt x="2091359" y="1411033"/>
                </a:moveTo>
                <a:lnTo>
                  <a:pt x="2080933" y="1401559"/>
                </a:lnTo>
                <a:lnTo>
                  <a:pt x="2076107" y="1406702"/>
                </a:lnTo>
                <a:lnTo>
                  <a:pt x="2071458" y="1412100"/>
                </a:lnTo>
                <a:lnTo>
                  <a:pt x="2066810" y="1417688"/>
                </a:lnTo>
                <a:lnTo>
                  <a:pt x="2061984" y="1423365"/>
                </a:lnTo>
                <a:lnTo>
                  <a:pt x="2072411" y="1432839"/>
                </a:lnTo>
                <a:lnTo>
                  <a:pt x="2072411" y="1431899"/>
                </a:lnTo>
                <a:lnTo>
                  <a:pt x="2076831" y="1426375"/>
                </a:lnTo>
                <a:lnTo>
                  <a:pt x="2081530" y="1421104"/>
                </a:lnTo>
                <a:lnTo>
                  <a:pt x="2086394" y="1416024"/>
                </a:lnTo>
                <a:lnTo>
                  <a:pt x="2091359" y="1411033"/>
                </a:lnTo>
                <a:close/>
              </a:path>
              <a:path w="3451225" h="2644140">
                <a:moveTo>
                  <a:pt x="2130196" y="1369326"/>
                </a:moveTo>
                <a:lnTo>
                  <a:pt x="2119769" y="1359839"/>
                </a:lnTo>
                <a:lnTo>
                  <a:pt x="2114804" y="1364970"/>
                </a:lnTo>
                <a:lnTo>
                  <a:pt x="2104859" y="1375575"/>
                </a:lnTo>
                <a:lnTo>
                  <a:pt x="2099881" y="1380693"/>
                </a:lnTo>
                <a:lnTo>
                  <a:pt x="2110295" y="1390180"/>
                </a:lnTo>
                <a:lnTo>
                  <a:pt x="2115274" y="1385189"/>
                </a:lnTo>
                <a:lnTo>
                  <a:pt x="2120252" y="1380109"/>
                </a:lnTo>
                <a:lnTo>
                  <a:pt x="2125218" y="1374851"/>
                </a:lnTo>
                <a:lnTo>
                  <a:pt x="2130196" y="1369326"/>
                </a:lnTo>
                <a:close/>
              </a:path>
              <a:path w="3451225" h="2644140">
                <a:moveTo>
                  <a:pt x="2169909" y="1329499"/>
                </a:moveTo>
                <a:lnTo>
                  <a:pt x="2160435" y="1319072"/>
                </a:lnTo>
                <a:lnTo>
                  <a:pt x="2155456" y="1324051"/>
                </a:lnTo>
                <a:lnTo>
                  <a:pt x="2150402" y="1329029"/>
                </a:lnTo>
                <a:lnTo>
                  <a:pt x="2145182" y="1334008"/>
                </a:lnTo>
                <a:lnTo>
                  <a:pt x="2139670" y="1338986"/>
                </a:lnTo>
                <a:lnTo>
                  <a:pt x="2150084" y="1349413"/>
                </a:lnTo>
                <a:lnTo>
                  <a:pt x="2169909" y="1329499"/>
                </a:lnTo>
                <a:close/>
              </a:path>
              <a:path w="3451225" h="2644140">
                <a:moveTo>
                  <a:pt x="2211590" y="1291577"/>
                </a:moveTo>
                <a:lnTo>
                  <a:pt x="2202116" y="1281150"/>
                </a:lnTo>
                <a:lnTo>
                  <a:pt x="2196592" y="1285976"/>
                </a:lnTo>
                <a:lnTo>
                  <a:pt x="2191334" y="1290637"/>
                </a:lnTo>
                <a:lnTo>
                  <a:pt x="2186254" y="1295285"/>
                </a:lnTo>
                <a:lnTo>
                  <a:pt x="2181275" y="1300111"/>
                </a:lnTo>
                <a:lnTo>
                  <a:pt x="2190750" y="1310538"/>
                </a:lnTo>
                <a:lnTo>
                  <a:pt x="2195868" y="1305712"/>
                </a:lnTo>
                <a:lnTo>
                  <a:pt x="2206460" y="1296416"/>
                </a:lnTo>
                <a:lnTo>
                  <a:pt x="2211590" y="1291577"/>
                </a:lnTo>
                <a:close/>
              </a:path>
              <a:path w="3451225" h="2644140">
                <a:moveTo>
                  <a:pt x="2242845" y="1263218"/>
                </a:moveTo>
                <a:lnTo>
                  <a:pt x="2233371" y="1251839"/>
                </a:lnTo>
                <a:lnTo>
                  <a:pt x="2225802" y="1257528"/>
                </a:lnTo>
                <a:lnTo>
                  <a:pt x="2222004" y="1261325"/>
                </a:lnTo>
                <a:lnTo>
                  <a:pt x="2231479" y="1271752"/>
                </a:lnTo>
                <a:lnTo>
                  <a:pt x="2232431" y="1272692"/>
                </a:lnTo>
                <a:lnTo>
                  <a:pt x="2240000" y="1267015"/>
                </a:lnTo>
                <a:lnTo>
                  <a:pt x="2242845" y="1263218"/>
                </a:lnTo>
                <a:close/>
              </a:path>
              <a:path w="3451225" h="2644140">
                <a:moveTo>
                  <a:pt x="2254212" y="1255636"/>
                </a:moveTo>
                <a:lnTo>
                  <a:pt x="2244737" y="1244257"/>
                </a:lnTo>
                <a:lnTo>
                  <a:pt x="2234234" y="1252867"/>
                </a:lnTo>
                <a:lnTo>
                  <a:pt x="2234387" y="1252867"/>
                </a:lnTo>
                <a:lnTo>
                  <a:pt x="2243798" y="1264170"/>
                </a:lnTo>
                <a:lnTo>
                  <a:pt x="2254212" y="1255636"/>
                </a:lnTo>
                <a:close/>
              </a:path>
              <a:path w="3451225" h="2644140">
                <a:moveTo>
                  <a:pt x="2297798" y="1219606"/>
                </a:moveTo>
                <a:lnTo>
                  <a:pt x="2288324" y="1208227"/>
                </a:lnTo>
                <a:lnTo>
                  <a:pt x="2266531" y="1226248"/>
                </a:lnTo>
                <a:lnTo>
                  <a:pt x="2276005" y="1237615"/>
                </a:lnTo>
                <a:lnTo>
                  <a:pt x="2297798" y="1219606"/>
                </a:lnTo>
                <a:close/>
              </a:path>
              <a:path w="3451225" h="2644140">
                <a:moveTo>
                  <a:pt x="2340343" y="1183576"/>
                </a:moveTo>
                <a:lnTo>
                  <a:pt x="2330869" y="1172197"/>
                </a:lnTo>
                <a:lnTo>
                  <a:pt x="2309164" y="1190218"/>
                </a:lnTo>
                <a:lnTo>
                  <a:pt x="2318639" y="1201597"/>
                </a:lnTo>
                <a:lnTo>
                  <a:pt x="2340343" y="1183576"/>
                </a:lnTo>
                <a:close/>
              </a:path>
              <a:path w="3451225" h="2644140">
                <a:moveTo>
                  <a:pt x="2382977" y="1148499"/>
                </a:moveTo>
                <a:lnTo>
                  <a:pt x="2373503" y="1137119"/>
                </a:lnTo>
                <a:lnTo>
                  <a:pt x="2351709" y="1155141"/>
                </a:lnTo>
                <a:lnTo>
                  <a:pt x="2361184" y="1166520"/>
                </a:lnTo>
                <a:lnTo>
                  <a:pt x="2382977" y="1148499"/>
                </a:lnTo>
                <a:close/>
              </a:path>
              <a:path w="3451225" h="2644140">
                <a:moveTo>
                  <a:pt x="2418029" y="1113421"/>
                </a:moveTo>
                <a:lnTo>
                  <a:pt x="2415895" y="1110576"/>
                </a:lnTo>
                <a:lnTo>
                  <a:pt x="2415184" y="1109637"/>
                </a:lnTo>
                <a:lnTo>
                  <a:pt x="2411399" y="1109637"/>
                </a:lnTo>
                <a:lnTo>
                  <a:pt x="2347925" y="1104023"/>
                </a:lnTo>
                <a:lnTo>
                  <a:pt x="2344128" y="1104023"/>
                </a:lnTo>
                <a:lnTo>
                  <a:pt x="2340343" y="1106868"/>
                </a:lnTo>
                <a:lnTo>
                  <a:pt x="2340343" y="1114374"/>
                </a:lnTo>
                <a:lnTo>
                  <a:pt x="2343188" y="1118158"/>
                </a:lnTo>
                <a:lnTo>
                  <a:pt x="2346972" y="1118158"/>
                </a:lnTo>
                <a:lnTo>
                  <a:pt x="2398826" y="1123353"/>
                </a:lnTo>
                <a:lnTo>
                  <a:pt x="2403322" y="1128763"/>
                </a:lnTo>
                <a:lnTo>
                  <a:pt x="2398128" y="1180731"/>
                </a:lnTo>
                <a:lnTo>
                  <a:pt x="2398128" y="1184529"/>
                </a:lnTo>
                <a:lnTo>
                  <a:pt x="2400973" y="1188326"/>
                </a:lnTo>
                <a:lnTo>
                  <a:pt x="2408555" y="1188326"/>
                </a:lnTo>
                <a:lnTo>
                  <a:pt x="2412339" y="1185481"/>
                </a:lnTo>
                <a:lnTo>
                  <a:pt x="2412428" y="1180731"/>
                </a:lnTo>
                <a:lnTo>
                  <a:pt x="2416924" y="1130490"/>
                </a:lnTo>
                <a:lnTo>
                  <a:pt x="2417940" y="1119111"/>
                </a:lnTo>
                <a:lnTo>
                  <a:pt x="2418029" y="1113421"/>
                </a:lnTo>
                <a:close/>
              </a:path>
              <a:path w="3451225" h="2644140">
                <a:moveTo>
                  <a:pt x="3451187" y="618794"/>
                </a:moveTo>
                <a:lnTo>
                  <a:pt x="3438537" y="579069"/>
                </a:lnTo>
                <a:lnTo>
                  <a:pt x="3438537" y="640143"/>
                </a:lnTo>
                <a:lnTo>
                  <a:pt x="3429127" y="688225"/>
                </a:lnTo>
                <a:lnTo>
                  <a:pt x="3400882" y="730643"/>
                </a:lnTo>
                <a:lnTo>
                  <a:pt x="3019260" y="1112469"/>
                </a:lnTo>
                <a:lnTo>
                  <a:pt x="2976918" y="1140739"/>
                </a:lnTo>
                <a:lnTo>
                  <a:pt x="2928861" y="1150162"/>
                </a:lnTo>
                <a:lnTo>
                  <a:pt x="2880791" y="1140739"/>
                </a:lnTo>
                <a:lnTo>
                  <a:pt x="2838399" y="1112469"/>
                </a:lnTo>
                <a:lnTo>
                  <a:pt x="2456865" y="730643"/>
                </a:lnTo>
                <a:lnTo>
                  <a:pt x="2428621" y="688225"/>
                </a:lnTo>
                <a:lnTo>
                  <a:pt x="2419210" y="640143"/>
                </a:lnTo>
                <a:lnTo>
                  <a:pt x="2428621" y="592048"/>
                </a:lnTo>
                <a:lnTo>
                  <a:pt x="2456865" y="549643"/>
                </a:lnTo>
                <a:lnTo>
                  <a:pt x="2838399" y="167728"/>
                </a:lnTo>
                <a:lnTo>
                  <a:pt x="2880791" y="139458"/>
                </a:lnTo>
                <a:lnTo>
                  <a:pt x="2928861" y="130035"/>
                </a:lnTo>
                <a:lnTo>
                  <a:pt x="2976918" y="139458"/>
                </a:lnTo>
                <a:lnTo>
                  <a:pt x="3019260" y="167728"/>
                </a:lnTo>
                <a:lnTo>
                  <a:pt x="3400882" y="549643"/>
                </a:lnTo>
                <a:lnTo>
                  <a:pt x="3429127" y="592048"/>
                </a:lnTo>
                <a:lnTo>
                  <a:pt x="3438537" y="640143"/>
                </a:lnTo>
                <a:lnTo>
                  <a:pt x="3438537" y="579069"/>
                </a:lnTo>
                <a:lnTo>
                  <a:pt x="3437864" y="576948"/>
                </a:lnTo>
                <a:lnTo>
                  <a:pt x="3411220" y="540080"/>
                </a:lnTo>
                <a:lnTo>
                  <a:pt x="3410826" y="539686"/>
                </a:lnTo>
                <a:lnTo>
                  <a:pt x="3029610" y="158089"/>
                </a:lnTo>
                <a:lnTo>
                  <a:pt x="3029191" y="157784"/>
                </a:lnTo>
                <a:lnTo>
                  <a:pt x="2992729" y="131470"/>
                </a:lnTo>
                <a:lnTo>
                  <a:pt x="2988246" y="130035"/>
                </a:lnTo>
                <a:lnTo>
                  <a:pt x="2950895" y="118148"/>
                </a:lnTo>
                <a:lnTo>
                  <a:pt x="2907411" y="118148"/>
                </a:lnTo>
                <a:lnTo>
                  <a:pt x="2865577" y="131470"/>
                </a:lnTo>
                <a:lnTo>
                  <a:pt x="2828671" y="158089"/>
                </a:lnTo>
                <a:lnTo>
                  <a:pt x="2828810" y="158089"/>
                </a:lnTo>
                <a:lnTo>
                  <a:pt x="2819069" y="167728"/>
                </a:lnTo>
                <a:lnTo>
                  <a:pt x="2447467" y="539686"/>
                </a:lnTo>
                <a:lnTo>
                  <a:pt x="2447112" y="540080"/>
                </a:lnTo>
                <a:lnTo>
                  <a:pt x="2420442" y="576948"/>
                </a:lnTo>
                <a:lnTo>
                  <a:pt x="2407120" y="618794"/>
                </a:lnTo>
                <a:lnTo>
                  <a:pt x="2407120" y="662305"/>
                </a:lnTo>
                <a:lnTo>
                  <a:pt x="2420442" y="704164"/>
                </a:lnTo>
                <a:lnTo>
                  <a:pt x="2446807" y="740702"/>
                </a:lnTo>
                <a:lnTo>
                  <a:pt x="2828315" y="1122603"/>
                </a:lnTo>
                <a:lnTo>
                  <a:pt x="2865577" y="1149642"/>
                </a:lnTo>
                <a:lnTo>
                  <a:pt x="2907411" y="1162977"/>
                </a:lnTo>
                <a:lnTo>
                  <a:pt x="2950895" y="1162977"/>
                </a:lnTo>
                <a:lnTo>
                  <a:pt x="2991104" y="1150162"/>
                </a:lnTo>
                <a:lnTo>
                  <a:pt x="2992729" y="1149642"/>
                </a:lnTo>
                <a:lnTo>
                  <a:pt x="3029572" y="1122984"/>
                </a:lnTo>
                <a:lnTo>
                  <a:pt x="3411220" y="741070"/>
                </a:lnTo>
                <a:lnTo>
                  <a:pt x="3410978" y="740765"/>
                </a:lnTo>
                <a:lnTo>
                  <a:pt x="3411296" y="741070"/>
                </a:lnTo>
                <a:lnTo>
                  <a:pt x="3411499" y="740702"/>
                </a:lnTo>
                <a:lnTo>
                  <a:pt x="3437864" y="704164"/>
                </a:lnTo>
                <a:lnTo>
                  <a:pt x="3451187" y="662305"/>
                </a:lnTo>
                <a:lnTo>
                  <a:pt x="3451187" y="618794"/>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822528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8116A-8490-E233-1CED-EE63B6B1BDBE}"/>
            </a:ext>
          </a:extLst>
        </p:cNvPr>
        <p:cNvGrpSpPr/>
        <p:nvPr/>
      </p:nvGrpSpPr>
      <p:grpSpPr>
        <a:xfrm>
          <a:off x="0" y="0"/>
          <a:ext cx="0" cy="0"/>
          <a:chOff x="0" y="0"/>
          <a:chExt cx="0" cy="0"/>
        </a:xfrm>
      </p:grpSpPr>
      <p:pic>
        <p:nvPicPr>
          <p:cNvPr id="6" name="Picture Placeholder 24">
            <a:extLst>
              <a:ext uri="{FF2B5EF4-FFF2-40B4-BE49-F238E27FC236}">
                <a16:creationId xmlns:a16="http://schemas.microsoft.com/office/drawing/2014/main" id="{1609EA47-5CF5-FEBF-A515-8D8AD7819366}"/>
              </a:ext>
            </a:extLst>
          </p:cNvPr>
          <p:cNvPicPr>
            <a:picLocks noChangeAspect="1"/>
          </p:cNvPicPr>
          <p:nvPr/>
        </p:nvPicPr>
        <p:blipFill>
          <a:blip r:embed="rId2"/>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11308F6-10AE-9F27-F82B-133C1A70F5DD}"/>
              </a:ext>
            </a:extLst>
          </p:cNvPr>
          <p:cNvSpPr/>
          <p:nvPr/>
        </p:nvSpPr>
        <p:spPr>
          <a:xfrm>
            <a:off x="0" y="0"/>
            <a:ext cx="12192000" cy="6858000"/>
          </a:xfrm>
          <a:prstGeom prst="rect">
            <a:avLst/>
          </a:prstGeom>
          <a:gradFill>
            <a:gsLst>
              <a:gs pos="0">
                <a:srgbClr val="8EF2C5">
                  <a:alpha val="55000"/>
                </a:srgbClr>
              </a:gs>
              <a:gs pos="50000">
                <a:srgbClr val="3BE8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E1A203-54C9-9DE5-26E9-05F995D9982E}"/>
              </a:ext>
            </a:extLst>
          </p:cNvPr>
          <p:cNvPicPr>
            <a:picLocks noChangeAspect="1"/>
          </p:cNvPicPr>
          <p:nvPr/>
        </p:nvPicPr>
        <p:blipFill>
          <a:blip r:embed="rId3"/>
          <a:stretch>
            <a:fillRect/>
          </a:stretch>
        </p:blipFill>
        <p:spPr>
          <a:xfrm>
            <a:off x="360000" y="360000"/>
            <a:ext cx="1800000" cy="190575"/>
          </a:xfrm>
          <a:prstGeom prst="rect">
            <a:avLst/>
          </a:prstGeom>
        </p:spPr>
      </p:pic>
      <p:sp>
        <p:nvSpPr>
          <p:cNvPr id="8" name="object 7">
            <a:extLst>
              <a:ext uri="{FF2B5EF4-FFF2-40B4-BE49-F238E27FC236}">
                <a16:creationId xmlns:a16="http://schemas.microsoft.com/office/drawing/2014/main" id="{D8346124-8AB4-EB35-6FAE-DADE118A8D32}"/>
              </a:ext>
            </a:extLst>
          </p:cNvPr>
          <p:cNvSpPr txBox="1">
            <a:spLocks/>
          </p:cNvSpPr>
          <p:nvPr/>
        </p:nvSpPr>
        <p:spPr>
          <a:xfrm>
            <a:off x="347268" y="2489024"/>
            <a:ext cx="11431270" cy="2360262"/>
          </a:xfrm>
          <a:prstGeom prst="rect">
            <a:avLst/>
          </a:prstGeom>
          <a:noFill/>
        </p:spPr>
        <p:txBody>
          <a:bodyPr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4500"/>
              </a:lnSpc>
            </a:pPr>
            <a:r>
              <a:rPr lang="en-GB" sz="4000" spc="-100">
                <a:solidFill>
                  <a:schemeClr val="bg1"/>
                </a:solidFill>
                <a:latin typeface="Reckless Neue" pitchFamily="2" charset="77"/>
                <a:ea typeface="Saans" panose="020B0504030103020203" pitchFamily="34" charset="77"/>
                <a:cs typeface="Saans" panose="020B0504030103020203" pitchFamily="34" charset="77"/>
              </a:rPr>
              <a:t>“Upgrading our ERP wasn’t just a technical project; it was a strategic investment in our future.  Leading Resolutions brought the right blend of structure, empathy, and delivery focus to guide us through it.”</a:t>
            </a:r>
            <a:endParaRPr lang="en-GB" sz="4000" spc="-100" dirty="0">
              <a:solidFill>
                <a:schemeClr val="bg1"/>
              </a:solidFill>
              <a:latin typeface="Reckless Neue" pitchFamily="2" charset="77"/>
              <a:ea typeface="Saans" panose="020B0504030103020203" pitchFamily="34" charset="77"/>
              <a:cs typeface="Saans" panose="020B0504030103020203" pitchFamily="34" charset="77"/>
            </a:endParaRPr>
          </a:p>
        </p:txBody>
      </p:sp>
      <p:sp>
        <p:nvSpPr>
          <p:cNvPr id="9" name="object 8">
            <a:extLst>
              <a:ext uri="{FF2B5EF4-FFF2-40B4-BE49-F238E27FC236}">
                <a16:creationId xmlns:a16="http://schemas.microsoft.com/office/drawing/2014/main" id="{BDF0311E-3EDE-0099-C0A2-8FE0AC7AF5C5}"/>
              </a:ext>
            </a:extLst>
          </p:cNvPr>
          <p:cNvSpPr txBox="1"/>
          <p:nvPr/>
        </p:nvSpPr>
        <p:spPr>
          <a:xfrm>
            <a:off x="347268" y="5185818"/>
            <a:ext cx="1710132" cy="443711"/>
          </a:xfrm>
          <a:prstGeom prst="rect">
            <a:avLst/>
          </a:prstGeom>
        </p:spPr>
        <p:txBody>
          <a:bodyPr vert="horz" wrap="square" lIns="0" tIns="12700" rIns="0" bIns="0" rtlCol="0">
            <a:spAutoFit/>
          </a:bodyPr>
          <a:lstStyle/>
          <a:p>
            <a:pPr>
              <a:lnSpc>
                <a:spcPct val="100000"/>
              </a:lnSpc>
              <a:spcBef>
                <a:spcPts val="100"/>
              </a:spcBef>
            </a:pPr>
            <a:r>
              <a:rPr lang="en-GB" sz="1400" dirty="0">
                <a:latin typeface="Saans  Medium" panose="020B0504030103020203" pitchFamily="34" charset="77"/>
                <a:ea typeface="Saans  Medium" panose="020B0504030103020203" pitchFamily="34" charset="77"/>
                <a:cs typeface="Saans  Medium" panose="020B0504030103020203" pitchFamily="34" charset="77"/>
              </a:rPr>
              <a:t>Richard Cross</a:t>
            </a:r>
            <a:endParaRPr sz="1400" dirty="0">
              <a:latin typeface="Saans  Medium" panose="020B0504030103020203" pitchFamily="34" charset="77"/>
              <a:ea typeface="Saans  Medium" panose="020B0504030103020203" pitchFamily="34" charset="77"/>
              <a:cs typeface="Saans  Medium" panose="020B0504030103020203" pitchFamily="34" charset="77"/>
            </a:endParaRPr>
          </a:p>
          <a:p>
            <a:pPr>
              <a:lnSpc>
                <a:spcPct val="100000"/>
              </a:lnSpc>
              <a:spcBef>
                <a:spcPts val="5"/>
              </a:spcBef>
            </a:pPr>
            <a:r>
              <a:rPr lang="en-GB" sz="1400" dirty="0">
                <a:latin typeface="Saans  Light" panose="020B0304030103020203" pitchFamily="34" charset="0"/>
                <a:ea typeface="Saans  Light" panose="020B0304030103020203" pitchFamily="34" charset="0"/>
                <a:cs typeface="Saans  Light" panose="020B0304030103020203" pitchFamily="34" charset="0"/>
              </a:rPr>
              <a:t>IT Director, Leyland </a:t>
            </a:r>
            <a:endParaRPr sz="1400" dirty="0">
              <a:latin typeface="Saans  Light" panose="020B0304030103020203" pitchFamily="34" charset="0"/>
              <a:ea typeface="Saans  Light" panose="020B0304030103020203" pitchFamily="34" charset="0"/>
              <a:cs typeface="Saans  Light" panose="020B0304030103020203" pitchFamily="34" charset="0"/>
            </a:endParaRPr>
          </a:p>
        </p:txBody>
      </p:sp>
    </p:spTree>
    <p:extLst>
      <p:ext uri="{BB962C8B-B14F-4D97-AF65-F5344CB8AC3E}">
        <p14:creationId xmlns:p14="http://schemas.microsoft.com/office/powerpoint/2010/main" val="307858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BF2D4-88A1-80A4-91AD-76C90DE14C7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15BFE84-01E6-FA3D-56B6-F0128973D926}"/>
              </a:ext>
            </a:extLst>
          </p:cNvPr>
          <p:cNvSpPr txBox="1"/>
          <p:nvPr/>
        </p:nvSpPr>
        <p:spPr>
          <a:xfrm>
            <a:off x="360000" y="1080000"/>
            <a:ext cx="7778160" cy="602729"/>
          </a:xfrm>
          <a:prstGeom prst="rect">
            <a:avLst/>
          </a:prstGeom>
          <a:noFill/>
        </p:spPr>
        <p:txBody>
          <a:bodyPr wrap="square" lIns="0" tIns="0" rIns="0" bIns="0" rtlCol="0">
            <a:spAutoFit/>
          </a:bodyPr>
          <a:lstStyle/>
          <a:p>
            <a:pPr>
              <a:lnSpc>
                <a:spcPts val="4700"/>
              </a:lnSpc>
            </a:pPr>
            <a:r>
              <a:rPr lang="en-US" sz="4200">
                <a:latin typeface="Saans  Medium" panose="020B0504030103020203" pitchFamily="34" charset="77"/>
                <a:ea typeface="Saans  Medium" panose="020B0504030103020203" pitchFamily="34" charset="77"/>
                <a:cs typeface="Saans  Medium" panose="020B0504030103020203" pitchFamily="34" charset="77"/>
              </a:rPr>
              <a:t>Professional development</a:t>
            </a:r>
          </a:p>
        </p:txBody>
      </p:sp>
      <p:sp>
        <p:nvSpPr>
          <p:cNvPr id="6" name="TextBox 5">
            <a:extLst>
              <a:ext uri="{FF2B5EF4-FFF2-40B4-BE49-F238E27FC236}">
                <a16:creationId xmlns:a16="http://schemas.microsoft.com/office/drawing/2014/main" id="{4DEC9991-6A5A-5A42-3949-9330C0CC2E10}"/>
              </a:ext>
            </a:extLst>
          </p:cNvPr>
          <p:cNvSpPr txBox="1"/>
          <p:nvPr/>
        </p:nvSpPr>
        <p:spPr>
          <a:xfrm>
            <a:off x="8774130" y="2024326"/>
            <a:ext cx="3226086" cy="3708708"/>
          </a:xfrm>
          <a:prstGeom prst="rect">
            <a:avLst/>
          </a:prstGeom>
          <a:noFill/>
        </p:spPr>
        <p:txBody>
          <a:bodyPr wrap="square" lIns="0" tIns="0" rIns="0" bIns="0" numCol="1" spcCol="180000" rtlCol="0">
            <a:spAutoFit/>
          </a:bodyPr>
          <a:lstStyle/>
          <a:p>
            <a:pPr>
              <a:spcAft>
                <a:spcPts val="600"/>
              </a:spcAft>
            </a:pPr>
            <a:r>
              <a:rPr lang="en-GB" sz="2000">
                <a:latin typeface="Saans  Medium" panose="020B0604030103020203" pitchFamily="34" charset="0"/>
                <a:ea typeface="Saans  Medium" panose="020B0604030103020203" pitchFamily="34" charset="0"/>
                <a:cs typeface="Saans  Medium" panose="020B0604030103020203" pitchFamily="34" charset="0"/>
              </a:rPr>
              <a:t>Employee Success Program</a:t>
            </a:r>
          </a:p>
          <a:p>
            <a:r>
              <a:rPr lang="en-GB">
                <a:latin typeface="Saans  Light" panose="020B0304030103020203" pitchFamily="34" charset="0"/>
                <a:ea typeface="Saans  Light" panose="020B0304030103020203" pitchFamily="34" charset="0"/>
                <a:cs typeface="Saans  Light" panose="020B0304030103020203" pitchFamily="34" charset="0"/>
              </a:rPr>
              <a:t>The Employee Success Program is a performance framework that supports continuous growth and aligns individual goals with company objectives. </a:t>
            </a:r>
          </a:p>
          <a:p>
            <a:r>
              <a:rPr lang="en-GB">
                <a:latin typeface="Saans  Light" panose="020B0304030103020203" pitchFamily="34" charset="0"/>
                <a:ea typeface="Saans  Light" panose="020B0304030103020203" pitchFamily="34" charset="0"/>
                <a:cs typeface="Saans  Light" panose="020B0304030103020203" pitchFamily="34" charset="0"/>
              </a:rPr>
              <a:t>It includes annual goal setting, regular check-ins, feedback, and year-end reviews, along with career development through training, mentorship, and long-term growth planning.</a:t>
            </a:r>
            <a:endParaRPr lang="en-GB" sz="2000">
              <a:latin typeface="Saans  Medium" panose="020B0504030103020203" pitchFamily="34" charset="77"/>
              <a:ea typeface="Saans  Medium" panose="020B0504030103020203" pitchFamily="34" charset="77"/>
              <a:cs typeface="Saans  Medium" panose="020B0504030103020203" pitchFamily="34" charset="77"/>
            </a:endParaRPr>
          </a:p>
        </p:txBody>
      </p:sp>
      <p:sp>
        <p:nvSpPr>
          <p:cNvPr id="4" name="TextBox 3">
            <a:extLst>
              <a:ext uri="{FF2B5EF4-FFF2-40B4-BE49-F238E27FC236}">
                <a16:creationId xmlns:a16="http://schemas.microsoft.com/office/drawing/2014/main" id="{2C189009-BAD6-AA3C-2AFA-8A71568446F3}"/>
              </a:ext>
            </a:extLst>
          </p:cNvPr>
          <p:cNvSpPr txBox="1"/>
          <p:nvPr/>
        </p:nvSpPr>
        <p:spPr>
          <a:xfrm>
            <a:off x="360000" y="2024326"/>
            <a:ext cx="7072449" cy="276999"/>
          </a:xfrm>
          <a:prstGeom prst="rect">
            <a:avLst/>
          </a:prstGeom>
          <a:noFill/>
        </p:spPr>
        <p:txBody>
          <a:bodyPr wrap="none" lIns="0" tIns="0" rIns="0" bIns="0" rtlCol="0">
            <a:spAutoFit/>
          </a:bodyPr>
          <a:lstStyle/>
          <a:p>
            <a:r>
              <a:rPr lang="en-US">
                <a:latin typeface="Saans  Medium" panose="020B0504030103020203" pitchFamily="34" charset="77"/>
                <a:ea typeface="Saans  Medium" panose="020B0504030103020203" pitchFamily="34" charset="77"/>
                <a:cs typeface="Saans  Medium" panose="020B0504030103020203" pitchFamily="34" charset="77"/>
              </a:rPr>
              <a:t>Empowering our people: development, career growth and wellbeing</a:t>
            </a:r>
          </a:p>
        </p:txBody>
      </p:sp>
      <p:sp>
        <p:nvSpPr>
          <p:cNvPr id="2" name="TextBox 1">
            <a:extLst>
              <a:ext uri="{FF2B5EF4-FFF2-40B4-BE49-F238E27FC236}">
                <a16:creationId xmlns:a16="http://schemas.microsoft.com/office/drawing/2014/main" id="{97D099AA-486D-645A-A619-58B7399EB9E1}"/>
              </a:ext>
            </a:extLst>
          </p:cNvPr>
          <p:cNvSpPr txBox="1"/>
          <p:nvPr/>
        </p:nvSpPr>
        <p:spPr>
          <a:xfrm>
            <a:off x="360000" y="2565598"/>
            <a:ext cx="3920386" cy="2483800"/>
          </a:xfrm>
          <a:prstGeom prst="rect">
            <a:avLst/>
          </a:prstGeom>
          <a:noFill/>
        </p:spPr>
        <p:txBody>
          <a:bodyPr wrap="square" lIns="0" tIns="0" rIns="0" bIns="0" numCol="1" spcCol="180000" rtlCol="0">
            <a:noAutofit/>
          </a:bodyPr>
          <a:lstStyle/>
          <a:p>
            <a:pPr marL="342900" indent="-342900">
              <a:spcAft>
                <a:spcPts val="1200"/>
              </a:spcAft>
              <a:buFont typeface="+mj-lt"/>
              <a:buAutoNum type="arabicPeriod"/>
            </a:pPr>
            <a:r>
              <a:rPr lang="en-GB" sz="1700">
                <a:latin typeface="Saans  Light" panose="020B0304030103020203" pitchFamily="34" charset="77"/>
                <a:ea typeface="Saans  Light" panose="020B0304030103020203" pitchFamily="34" charset="77"/>
                <a:cs typeface="Saans  Light" panose="020B0304030103020203" pitchFamily="34" charset="77"/>
              </a:rPr>
              <a:t>Our success stems from nurturing talent and fostering a </a:t>
            </a:r>
            <a:r>
              <a:rPr lang="en-GB" sz="1700">
                <a:latin typeface="Saans  Medium" panose="020B0604030103020203" pitchFamily="34" charset="0"/>
                <a:ea typeface="Saans  Medium" panose="020B0604030103020203" pitchFamily="34" charset="0"/>
                <a:cs typeface="Saans  Medium" panose="020B0604030103020203" pitchFamily="34" charset="0"/>
              </a:rPr>
              <a:t>supportive, growth-oriented environment</a:t>
            </a:r>
            <a:r>
              <a:rPr lang="en-GB" sz="1700">
                <a:latin typeface="Saans  Light" panose="020B0304030103020203" pitchFamily="34" charset="77"/>
                <a:ea typeface="Saans  Light" panose="020B0304030103020203" pitchFamily="34" charset="77"/>
                <a:cs typeface="Saans  Light" panose="020B0304030103020203" pitchFamily="34" charset="77"/>
              </a:rPr>
              <a:t>. We invest in our team through continuous learning, mentorship, and hands-on experience, ensuring exceptional value for our clients.</a:t>
            </a:r>
          </a:p>
          <a:p>
            <a:pPr marL="342900" indent="-342900">
              <a:spcAft>
                <a:spcPts val="1200"/>
              </a:spcAft>
              <a:buFont typeface="+mj-lt"/>
              <a:buAutoNum type="arabicPeriod"/>
            </a:pPr>
            <a:r>
              <a:rPr lang="en-GB" sz="1700">
                <a:latin typeface="Saans  Light" panose="020B0304030103020203" pitchFamily="34" charset="77"/>
                <a:ea typeface="Saans  Light" panose="020B0304030103020203" pitchFamily="34" charset="77"/>
                <a:cs typeface="Saans  Light" panose="020B0304030103020203" pitchFamily="34" charset="77"/>
              </a:rPr>
              <a:t>Professional development is </a:t>
            </a:r>
            <a:r>
              <a:rPr lang="en-GB" sz="1700">
                <a:latin typeface="Saans  Medium" panose="020B0604030103020203" pitchFamily="34" charset="0"/>
                <a:ea typeface="Saans  Medium" panose="020B0604030103020203" pitchFamily="34" charset="0"/>
                <a:cs typeface="Saans  Medium" panose="020B0604030103020203" pitchFamily="34" charset="0"/>
              </a:rPr>
              <a:t>central to our culture</a:t>
            </a:r>
            <a:r>
              <a:rPr lang="en-GB" sz="1700">
                <a:latin typeface="Saans  Light" panose="020B0304030103020203" pitchFamily="34" charset="77"/>
                <a:ea typeface="Saans  Light" panose="020B0304030103020203" pitchFamily="34" charset="77"/>
                <a:cs typeface="Saans  Light" panose="020B0304030103020203" pitchFamily="34" charset="77"/>
              </a:rPr>
              <a:t>, with clear paths, regular feedback, and diverse opportunities empowering individuals to shape their journeys.</a:t>
            </a:r>
          </a:p>
          <a:p>
            <a:pPr marL="342900" indent="-342900">
              <a:spcAft>
                <a:spcPts val="1200"/>
              </a:spcAft>
              <a:buFont typeface="+mj-lt"/>
              <a:buAutoNum type="arabicPeriod"/>
            </a:pPr>
            <a:endParaRPr lang="en-GB">
              <a:latin typeface="Saans  Light" panose="020B0304030103020203" pitchFamily="34" charset="77"/>
              <a:ea typeface="Saans  Light" panose="020B0304030103020203" pitchFamily="34" charset="77"/>
              <a:cs typeface="Saans  Light" panose="020B0304030103020203" pitchFamily="34" charset="77"/>
            </a:endParaRPr>
          </a:p>
        </p:txBody>
      </p:sp>
      <p:sp>
        <p:nvSpPr>
          <p:cNvPr id="5" name="TextBox 4">
            <a:extLst>
              <a:ext uri="{FF2B5EF4-FFF2-40B4-BE49-F238E27FC236}">
                <a16:creationId xmlns:a16="http://schemas.microsoft.com/office/drawing/2014/main" id="{99C130C1-D561-5FF3-DE70-A43DEF9D21C6}"/>
              </a:ext>
            </a:extLst>
          </p:cNvPr>
          <p:cNvSpPr txBox="1"/>
          <p:nvPr/>
        </p:nvSpPr>
        <p:spPr>
          <a:xfrm>
            <a:off x="4381134" y="2565598"/>
            <a:ext cx="3920386" cy="2483800"/>
          </a:xfrm>
          <a:prstGeom prst="rect">
            <a:avLst/>
          </a:prstGeom>
          <a:noFill/>
        </p:spPr>
        <p:txBody>
          <a:bodyPr wrap="square" lIns="0" tIns="0" rIns="0" bIns="0" numCol="1" spcCol="180000" rtlCol="0">
            <a:noAutofit/>
          </a:bodyPr>
          <a:lstStyle/>
          <a:p>
            <a:pPr marL="355600" marR="276860" indent="-342900">
              <a:lnSpc>
                <a:spcPct val="100000"/>
              </a:lnSpc>
              <a:spcBef>
                <a:spcPts val="100"/>
              </a:spcBef>
              <a:buAutoNum type="arabicPeriod" startAt="3"/>
              <a:tabLst>
                <a:tab pos="355600" algn="l"/>
              </a:tabLst>
            </a:pPr>
            <a:r>
              <a:rPr lang="en-GB" sz="1700">
                <a:latin typeface="Saans  Light" panose="020B0304030103020203" pitchFamily="34" charset="0"/>
                <a:ea typeface="Saans  Light" panose="020B0304030103020203" pitchFamily="34" charset="0"/>
                <a:cs typeface="Saans  Light" panose="020B0304030103020203" pitchFamily="34" charset="0"/>
              </a:rPr>
              <a:t>We actively encourage </a:t>
            </a:r>
            <a:r>
              <a:rPr lang="en-GB" sz="1700">
                <a:latin typeface="Saans  Medium" panose="020B0604030103020203" pitchFamily="34" charset="0"/>
                <a:ea typeface="Saans  Medium" panose="020B0604030103020203" pitchFamily="34" charset="0"/>
                <a:cs typeface="Saans  Medium" panose="020B0604030103020203" pitchFamily="34" charset="0"/>
              </a:rPr>
              <a:t>collaboration and knowledge sharing </a:t>
            </a:r>
            <a:r>
              <a:rPr lang="en-GB" sz="1700">
                <a:latin typeface="Saans  Light" panose="020B0304030103020203" pitchFamily="34" charset="0"/>
                <a:ea typeface="Saans  Light" panose="020B0304030103020203" pitchFamily="34" charset="0"/>
                <a:cs typeface="Saans  Light" panose="020B0304030103020203" pitchFamily="34" charset="0"/>
              </a:rPr>
              <a:t>with the team benefiting from expert guidance, proprietary IP and tools, tech talks, business updates, Gartner insights, and our innovation platform</a:t>
            </a:r>
          </a:p>
          <a:p>
            <a:pPr marL="355600" marR="5080" indent="-342900">
              <a:lnSpc>
                <a:spcPct val="100000"/>
              </a:lnSpc>
              <a:spcBef>
                <a:spcPts val="1200"/>
              </a:spcBef>
              <a:buAutoNum type="arabicPeriod" startAt="3"/>
              <a:tabLst>
                <a:tab pos="355600" algn="l"/>
              </a:tabLst>
            </a:pPr>
            <a:r>
              <a:rPr lang="en-GB" sz="1700">
                <a:latin typeface="Saans  Light" panose="020B0304030103020203" pitchFamily="34" charset="0"/>
                <a:ea typeface="Saans  Light" panose="020B0304030103020203" pitchFamily="34" charset="0"/>
                <a:cs typeface="Saans  Light" panose="020B0304030103020203" pitchFamily="34" charset="0"/>
              </a:rPr>
              <a:t>We </a:t>
            </a:r>
            <a:r>
              <a:rPr lang="en-GB" sz="1700">
                <a:latin typeface="Saans  Medium" panose="020B0604030103020203" pitchFamily="34" charset="0"/>
                <a:ea typeface="Saans  Medium" panose="020B0604030103020203" pitchFamily="34" charset="0"/>
                <a:cs typeface="Saans  Medium" panose="020B0604030103020203" pitchFamily="34" charset="0"/>
              </a:rPr>
              <a:t>prioritise employee wellbeing </a:t>
            </a:r>
            <a:r>
              <a:rPr lang="en-GB" sz="1700">
                <a:latin typeface="Saans  Light" panose="020B0304030103020203" pitchFamily="34" charset="0"/>
                <a:ea typeface="Saans  Light" panose="020B0304030103020203" pitchFamily="34" charset="0"/>
                <a:cs typeface="Saans  Light" panose="020B0304030103020203" pitchFamily="34" charset="0"/>
              </a:rPr>
              <a:t>through mental health support, flexible working arrangements, inclusive policies, and wellness resources, fostering a culture where people thrive.</a:t>
            </a:r>
          </a:p>
          <a:p>
            <a:pPr marL="342900" indent="-342900">
              <a:spcAft>
                <a:spcPts val="1200"/>
              </a:spcAft>
              <a:buFont typeface="+mj-lt"/>
              <a:buAutoNum type="arabicPeriod"/>
            </a:pPr>
            <a:endParaRPr lang="en-GB">
              <a:latin typeface="Saans  Light" panose="020B0304030103020203" pitchFamily="34" charset="0"/>
              <a:ea typeface="Saans  Light" panose="020B0304030103020203" pitchFamily="34" charset="0"/>
              <a:cs typeface="Saans  Light" panose="020B0304030103020203" pitchFamily="34" charset="0"/>
            </a:endParaRPr>
          </a:p>
        </p:txBody>
      </p:sp>
    </p:spTree>
    <p:extLst>
      <p:ext uri="{BB962C8B-B14F-4D97-AF65-F5344CB8AC3E}">
        <p14:creationId xmlns:p14="http://schemas.microsoft.com/office/powerpoint/2010/main" val="371578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96AA-0181-7176-0C79-3900CB9EB3E9}"/>
            </a:ext>
          </a:extLst>
        </p:cNvPr>
        <p:cNvGrpSpPr/>
        <p:nvPr/>
      </p:nvGrpSpPr>
      <p:grpSpPr>
        <a:xfrm>
          <a:off x="0" y="0"/>
          <a:ext cx="0" cy="0"/>
          <a:chOff x="0" y="0"/>
          <a:chExt cx="0" cy="0"/>
        </a:xfrm>
      </p:grpSpPr>
      <p:pic>
        <p:nvPicPr>
          <p:cNvPr id="6" name="Picture Placeholder 24">
            <a:extLst>
              <a:ext uri="{FF2B5EF4-FFF2-40B4-BE49-F238E27FC236}">
                <a16:creationId xmlns:a16="http://schemas.microsoft.com/office/drawing/2014/main" id="{BA0D23C6-C4C5-B06E-796E-FDDAF73E7991}"/>
              </a:ext>
            </a:extLst>
          </p:cNvPr>
          <p:cNvPicPr>
            <a:picLocks noChangeAspect="1"/>
          </p:cNvPicPr>
          <p:nvPr/>
        </p:nvPicPr>
        <p:blipFill>
          <a:blip r:embed="rId2"/>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36C5053-9044-5B7E-80B8-9D89A21F78D5}"/>
              </a:ext>
            </a:extLst>
          </p:cNvPr>
          <p:cNvSpPr/>
          <p:nvPr/>
        </p:nvSpPr>
        <p:spPr>
          <a:xfrm>
            <a:off x="0" y="0"/>
            <a:ext cx="12192000" cy="6858000"/>
          </a:xfrm>
          <a:prstGeom prst="rect">
            <a:avLst/>
          </a:prstGeom>
          <a:gradFill>
            <a:gsLst>
              <a:gs pos="0">
                <a:srgbClr val="FFCDB9">
                  <a:alpha val="55000"/>
                </a:srgbClr>
              </a:gs>
              <a:gs pos="50000">
                <a:srgbClr val="FF885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4BD6BBD-4AC2-5D70-A0FD-E0FA92CB46B3}"/>
              </a:ext>
            </a:extLst>
          </p:cNvPr>
          <p:cNvPicPr>
            <a:picLocks noChangeAspect="1"/>
          </p:cNvPicPr>
          <p:nvPr/>
        </p:nvPicPr>
        <p:blipFill>
          <a:blip r:embed="rId3"/>
          <a:stretch>
            <a:fillRect/>
          </a:stretch>
        </p:blipFill>
        <p:spPr>
          <a:xfrm>
            <a:off x="360000" y="360000"/>
            <a:ext cx="1800000" cy="190575"/>
          </a:xfrm>
          <a:prstGeom prst="rect">
            <a:avLst/>
          </a:prstGeom>
        </p:spPr>
      </p:pic>
      <p:sp>
        <p:nvSpPr>
          <p:cNvPr id="8" name="object 7">
            <a:extLst>
              <a:ext uri="{FF2B5EF4-FFF2-40B4-BE49-F238E27FC236}">
                <a16:creationId xmlns:a16="http://schemas.microsoft.com/office/drawing/2014/main" id="{EAF7502E-6021-7AA2-2CD6-962DC8C19CCD}"/>
              </a:ext>
            </a:extLst>
          </p:cNvPr>
          <p:cNvSpPr txBox="1">
            <a:spLocks/>
          </p:cNvSpPr>
          <p:nvPr/>
        </p:nvSpPr>
        <p:spPr>
          <a:xfrm>
            <a:off x="347268" y="2489024"/>
            <a:ext cx="11431270" cy="2360262"/>
          </a:xfrm>
          <a:prstGeom prst="rect">
            <a:avLst/>
          </a:prstGeom>
          <a:noFill/>
        </p:spPr>
        <p:txBody>
          <a:bodyPr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4500"/>
              </a:lnSpc>
            </a:pPr>
            <a:r>
              <a:rPr lang="en-GB" sz="4000" spc="-100" dirty="0">
                <a:solidFill>
                  <a:schemeClr val="bg1"/>
                </a:solidFill>
                <a:latin typeface="Reckless Neue" pitchFamily="2" charset="77"/>
                <a:ea typeface="Saans" panose="020B0504030103020203" pitchFamily="34" charset="77"/>
                <a:cs typeface="Saans" panose="020B0504030103020203" pitchFamily="34" charset="77"/>
              </a:rPr>
              <a:t>“The business update webinars are definitely mutually beneficial; I haven’t come across another company that has sharing sessions for both employees and non employees.”</a:t>
            </a:r>
          </a:p>
        </p:txBody>
      </p:sp>
      <p:sp>
        <p:nvSpPr>
          <p:cNvPr id="9" name="object 8">
            <a:extLst>
              <a:ext uri="{FF2B5EF4-FFF2-40B4-BE49-F238E27FC236}">
                <a16:creationId xmlns:a16="http://schemas.microsoft.com/office/drawing/2014/main" id="{55BFE9E8-4308-7615-AC6A-51FB70578D8E}"/>
              </a:ext>
            </a:extLst>
          </p:cNvPr>
          <p:cNvSpPr txBox="1"/>
          <p:nvPr/>
        </p:nvSpPr>
        <p:spPr>
          <a:xfrm>
            <a:off x="347268" y="5185818"/>
            <a:ext cx="1710132" cy="443711"/>
          </a:xfrm>
          <a:prstGeom prst="rect">
            <a:avLst/>
          </a:prstGeom>
        </p:spPr>
        <p:txBody>
          <a:bodyPr vert="horz" wrap="square" lIns="0" tIns="12700" rIns="0" bIns="0" rtlCol="0">
            <a:spAutoFit/>
          </a:bodyPr>
          <a:lstStyle/>
          <a:p>
            <a:pPr>
              <a:lnSpc>
                <a:spcPct val="100000"/>
              </a:lnSpc>
              <a:spcBef>
                <a:spcPts val="100"/>
              </a:spcBef>
            </a:pPr>
            <a:r>
              <a:rPr lang="en-GB" sz="1400" dirty="0">
                <a:latin typeface="Saans  Medium" panose="020B0504030103020203" pitchFamily="34" charset="77"/>
                <a:ea typeface="Saans  Medium" panose="020B0504030103020203" pitchFamily="34" charset="77"/>
                <a:cs typeface="Saans  Medium" panose="020B0504030103020203" pitchFamily="34" charset="77"/>
              </a:rPr>
              <a:t>Principal Consultant</a:t>
            </a:r>
            <a:endParaRPr sz="1400" dirty="0">
              <a:latin typeface="Saans  Medium" panose="020B0504030103020203" pitchFamily="34" charset="77"/>
              <a:ea typeface="Saans  Medium" panose="020B0504030103020203" pitchFamily="34" charset="77"/>
              <a:cs typeface="Saans  Medium" panose="020B0504030103020203" pitchFamily="34" charset="77"/>
            </a:endParaRPr>
          </a:p>
          <a:p>
            <a:pPr>
              <a:lnSpc>
                <a:spcPct val="100000"/>
              </a:lnSpc>
              <a:spcBef>
                <a:spcPts val="5"/>
              </a:spcBef>
            </a:pPr>
            <a:r>
              <a:rPr lang="en-GB" sz="1400" dirty="0">
                <a:latin typeface="Saans  Light" panose="020B0304030103020203" pitchFamily="34" charset="0"/>
                <a:ea typeface="Saans  Light" panose="020B0304030103020203" pitchFamily="34" charset="0"/>
                <a:cs typeface="Saans  Light" panose="020B0304030103020203" pitchFamily="34" charset="0"/>
              </a:rPr>
              <a:t>Leading Resolutions</a:t>
            </a:r>
            <a:endParaRPr sz="1400" dirty="0">
              <a:latin typeface="Saans  Light" panose="020B0304030103020203" pitchFamily="34" charset="0"/>
              <a:ea typeface="Saans  Light" panose="020B0304030103020203" pitchFamily="34" charset="0"/>
              <a:cs typeface="Saans  Light" panose="020B0304030103020203" pitchFamily="34" charset="0"/>
            </a:endParaRPr>
          </a:p>
        </p:txBody>
      </p:sp>
    </p:spTree>
    <p:extLst>
      <p:ext uri="{BB962C8B-B14F-4D97-AF65-F5344CB8AC3E}">
        <p14:creationId xmlns:p14="http://schemas.microsoft.com/office/powerpoint/2010/main" val="935279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59994" y="359968"/>
            <a:ext cx="1799970" cy="190576"/>
          </a:xfrm>
          <a:prstGeom prst="rect">
            <a:avLst/>
          </a:prstGeom>
        </p:spPr>
      </p:pic>
      <p:sp>
        <p:nvSpPr>
          <p:cNvPr id="6" name="object 6"/>
          <p:cNvSpPr/>
          <p:nvPr/>
        </p:nvSpPr>
        <p:spPr>
          <a:xfrm>
            <a:off x="359994" y="1980057"/>
            <a:ext cx="2754630" cy="2303145"/>
          </a:xfrm>
          <a:custGeom>
            <a:avLst/>
            <a:gdLst/>
            <a:ahLst/>
            <a:cxnLst/>
            <a:rect l="l" t="t" r="r" b="b"/>
            <a:pathLst>
              <a:path w="2754630" h="2303145">
                <a:moveTo>
                  <a:pt x="2494203" y="0"/>
                </a:moveTo>
                <a:lnTo>
                  <a:pt x="259753" y="0"/>
                </a:lnTo>
                <a:lnTo>
                  <a:pt x="213061" y="4181"/>
                </a:lnTo>
                <a:lnTo>
                  <a:pt x="169116" y="16239"/>
                </a:lnTo>
                <a:lnTo>
                  <a:pt x="128650" y="35442"/>
                </a:lnTo>
                <a:lnTo>
                  <a:pt x="92396" y="61057"/>
                </a:lnTo>
                <a:lnTo>
                  <a:pt x="61090" y="92353"/>
                </a:lnTo>
                <a:lnTo>
                  <a:pt x="35463" y="128599"/>
                </a:lnTo>
                <a:lnTo>
                  <a:pt x="16250" y="169062"/>
                </a:lnTo>
                <a:lnTo>
                  <a:pt x="4184" y="213011"/>
                </a:lnTo>
                <a:lnTo>
                  <a:pt x="0" y="259714"/>
                </a:lnTo>
                <a:lnTo>
                  <a:pt x="0" y="2043302"/>
                </a:lnTo>
                <a:lnTo>
                  <a:pt x="4184" y="2090006"/>
                </a:lnTo>
                <a:lnTo>
                  <a:pt x="16250" y="2133955"/>
                </a:lnTo>
                <a:lnTo>
                  <a:pt x="35463" y="2174418"/>
                </a:lnTo>
                <a:lnTo>
                  <a:pt x="61090" y="2210664"/>
                </a:lnTo>
                <a:lnTo>
                  <a:pt x="92396" y="2241960"/>
                </a:lnTo>
                <a:lnTo>
                  <a:pt x="128650" y="2267575"/>
                </a:lnTo>
                <a:lnTo>
                  <a:pt x="169116" y="2286778"/>
                </a:lnTo>
                <a:lnTo>
                  <a:pt x="213061" y="2298836"/>
                </a:lnTo>
                <a:lnTo>
                  <a:pt x="259753" y="2303017"/>
                </a:lnTo>
                <a:lnTo>
                  <a:pt x="2494203" y="2303017"/>
                </a:lnTo>
                <a:lnTo>
                  <a:pt x="2540911" y="2298836"/>
                </a:lnTo>
                <a:lnTo>
                  <a:pt x="2584872" y="2286778"/>
                </a:lnTo>
                <a:lnTo>
                  <a:pt x="2625352" y="2267575"/>
                </a:lnTo>
                <a:lnTo>
                  <a:pt x="2661618" y="2241960"/>
                </a:lnTo>
                <a:lnTo>
                  <a:pt x="2692935" y="2210664"/>
                </a:lnTo>
                <a:lnTo>
                  <a:pt x="2718570" y="2174418"/>
                </a:lnTo>
                <a:lnTo>
                  <a:pt x="2737789" y="2133955"/>
                </a:lnTo>
                <a:lnTo>
                  <a:pt x="2749859" y="2090006"/>
                </a:lnTo>
                <a:lnTo>
                  <a:pt x="2754045" y="2043302"/>
                </a:lnTo>
                <a:lnTo>
                  <a:pt x="2754045" y="259714"/>
                </a:lnTo>
                <a:lnTo>
                  <a:pt x="2749859" y="213011"/>
                </a:lnTo>
                <a:lnTo>
                  <a:pt x="2737789" y="169062"/>
                </a:lnTo>
                <a:lnTo>
                  <a:pt x="2718570" y="128599"/>
                </a:lnTo>
                <a:lnTo>
                  <a:pt x="2692935" y="92353"/>
                </a:lnTo>
                <a:lnTo>
                  <a:pt x="2661618" y="61057"/>
                </a:lnTo>
                <a:lnTo>
                  <a:pt x="2625352" y="35442"/>
                </a:lnTo>
                <a:lnTo>
                  <a:pt x="2584872" y="16239"/>
                </a:lnTo>
                <a:lnTo>
                  <a:pt x="2540911" y="4181"/>
                </a:lnTo>
                <a:lnTo>
                  <a:pt x="2494203" y="0"/>
                </a:lnTo>
                <a:close/>
              </a:path>
            </a:pathLst>
          </a:custGeom>
          <a:solidFill>
            <a:srgbClr val="EFEEEA"/>
          </a:solidFill>
        </p:spPr>
        <p:txBody>
          <a:bodyPr wrap="square" lIns="144000" tIns="72000" rIns="108000" bIns="72000" rtlCol="0"/>
          <a:lstStyle/>
          <a:p>
            <a:pPr marL="12700" marR="5080">
              <a:lnSpc>
                <a:spcPct val="100000"/>
              </a:lnSpc>
            </a:pPr>
            <a:r>
              <a:rPr lang="en-GB" sz="1500">
                <a:latin typeface="Saans  Light" panose="020B0304030103020203" pitchFamily="34" charset="0"/>
                <a:ea typeface="Saans  Light" panose="020B0304030103020203" pitchFamily="34" charset="0"/>
                <a:cs typeface="Saans  Light" panose="020B0304030103020203" pitchFamily="34" charset="0"/>
              </a:rPr>
              <a:t>We are committed to equal opportunities in our employment practices, valuing a diverse workforce and aiming to prevent unlawful discrimination. Our goal is to ensure equal opportunities and protect everyone's rights.</a:t>
            </a:r>
          </a:p>
        </p:txBody>
      </p:sp>
      <p:sp>
        <p:nvSpPr>
          <p:cNvPr id="8" name="object 8"/>
          <p:cNvSpPr/>
          <p:nvPr/>
        </p:nvSpPr>
        <p:spPr>
          <a:xfrm>
            <a:off x="3266059" y="1980057"/>
            <a:ext cx="2753995" cy="3194050"/>
          </a:xfrm>
          <a:custGeom>
            <a:avLst/>
            <a:gdLst/>
            <a:ahLst/>
            <a:cxnLst/>
            <a:rect l="l" t="t" r="r" b="b"/>
            <a:pathLst>
              <a:path w="2753995" h="3194050">
                <a:moveTo>
                  <a:pt x="2443353" y="0"/>
                </a:moveTo>
                <a:lnTo>
                  <a:pt x="310514" y="0"/>
                </a:lnTo>
                <a:lnTo>
                  <a:pt x="264610" y="3364"/>
                </a:lnTo>
                <a:lnTo>
                  <a:pt x="220803" y="13140"/>
                </a:lnTo>
                <a:lnTo>
                  <a:pt x="179573" y="28846"/>
                </a:lnTo>
                <a:lnTo>
                  <a:pt x="141399" y="50004"/>
                </a:lnTo>
                <a:lnTo>
                  <a:pt x="106760" y="76135"/>
                </a:lnTo>
                <a:lnTo>
                  <a:pt x="76135" y="106760"/>
                </a:lnTo>
                <a:lnTo>
                  <a:pt x="50004" y="141399"/>
                </a:lnTo>
                <a:lnTo>
                  <a:pt x="28846" y="179573"/>
                </a:lnTo>
                <a:lnTo>
                  <a:pt x="13140" y="220803"/>
                </a:lnTo>
                <a:lnTo>
                  <a:pt x="3364" y="264610"/>
                </a:lnTo>
                <a:lnTo>
                  <a:pt x="0" y="310514"/>
                </a:lnTo>
                <a:lnTo>
                  <a:pt x="0" y="2883407"/>
                </a:lnTo>
                <a:lnTo>
                  <a:pt x="3364" y="2929315"/>
                </a:lnTo>
                <a:lnTo>
                  <a:pt x="13140" y="2973130"/>
                </a:lnTo>
                <a:lnTo>
                  <a:pt x="28846" y="3014372"/>
                </a:lnTo>
                <a:lnTo>
                  <a:pt x="50004" y="3052562"/>
                </a:lnTo>
                <a:lnTo>
                  <a:pt x="76135" y="3087217"/>
                </a:lnTo>
                <a:lnTo>
                  <a:pt x="106760" y="3117859"/>
                </a:lnTo>
                <a:lnTo>
                  <a:pt x="141399" y="3144007"/>
                </a:lnTo>
                <a:lnTo>
                  <a:pt x="179573" y="3165180"/>
                </a:lnTo>
                <a:lnTo>
                  <a:pt x="220803" y="3180898"/>
                </a:lnTo>
                <a:lnTo>
                  <a:pt x="264610" y="3190682"/>
                </a:lnTo>
                <a:lnTo>
                  <a:pt x="310514" y="3194049"/>
                </a:lnTo>
                <a:lnTo>
                  <a:pt x="2443353" y="3194049"/>
                </a:lnTo>
                <a:lnTo>
                  <a:pt x="2489260" y="3190682"/>
                </a:lnTo>
                <a:lnTo>
                  <a:pt x="2533075" y="3180898"/>
                </a:lnTo>
                <a:lnTo>
                  <a:pt x="2574317" y="3165180"/>
                </a:lnTo>
                <a:lnTo>
                  <a:pt x="2612507" y="3144007"/>
                </a:lnTo>
                <a:lnTo>
                  <a:pt x="2647162" y="3117859"/>
                </a:lnTo>
                <a:lnTo>
                  <a:pt x="2677804" y="3087217"/>
                </a:lnTo>
                <a:lnTo>
                  <a:pt x="2703952" y="3052562"/>
                </a:lnTo>
                <a:lnTo>
                  <a:pt x="2725125" y="3014372"/>
                </a:lnTo>
                <a:lnTo>
                  <a:pt x="2740843" y="2973130"/>
                </a:lnTo>
                <a:lnTo>
                  <a:pt x="2750627" y="2929315"/>
                </a:lnTo>
                <a:lnTo>
                  <a:pt x="2753994" y="2883407"/>
                </a:lnTo>
                <a:lnTo>
                  <a:pt x="2753994" y="310514"/>
                </a:lnTo>
                <a:lnTo>
                  <a:pt x="2750627" y="264610"/>
                </a:lnTo>
                <a:lnTo>
                  <a:pt x="2740843" y="220803"/>
                </a:lnTo>
                <a:lnTo>
                  <a:pt x="2725125" y="179573"/>
                </a:lnTo>
                <a:lnTo>
                  <a:pt x="2703952" y="141399"/>
                </a:lnTo>
                <a:lnTo>
                  <a:pt x="2677804" y="106760"/>
                </a:lnTo>
                <a:lnTo>
                  <a:pt x="2647162" y="76135"/>
                </a:lnTo>
                <a:lnTo>
                  <a:pt x="2612507" y="50004"/>
                </a:lnTo>
                <a:lnTo>
                  <a:pt x="2574317" y="28846"/>
                </a:lnTo>
                <a:lnTo>
                  <a:pt x="2533075" y="13140"/>
                </a:lnTo>
                <a:lnTo>
                  <a:pt x="2489260" y="3364"/>
                </a:lnTo>
                <a:lnTo>
                  <a:pt x="2443353" y="0"/>
                </a:lnTo>
                <a:close/>
              </a:path>
            </a:pathLst>
          </a:custGeom>
          <a:solidFill>
            <a:srgbClr val="EFEEEA"/>
          </a:solidFill>
        </p:spPr>
        <p:txBody>
          <a:bodyPr wrap="square" lIns="144000" tIns="72000" rIns="108000" bIns="72000" rtlCol="0"/>
          <a:lstStyle/>
          <a:p>
            <a:pPr marL="12700" marR="5080">
              <a:lnSpc>
                <a:spcPct val="100000"/>
              </a:lnSpc>
            </a:pPr>
            <a:r>
              <a:rPr lang="en-GB" sz="1500">
                <a:latin typeface="Saans  Light" panose="020B0304030103020203" pitchFamily="34" charset="0"/>
                <a:ea typeface="Saans  Light" panose="020B0304030103020203" pitchFamily="34" charset="0"/>
                <a:cs typeface="Saans  Light" panose="020B0304030103020203" pitchFamily="34" charset="0"/>
              </a:rPr>
              <a:t>We ensure fairness by respecting diverse needs, providing equal opportunities, and treating everyone with dignity and respect, without discrimination based on age, disability, sex, gender reassignment, pregnancy, maternity, race, sexual orientation, religion, belief, or marital/civil partnership status.</a:t>
            </a:r>
          </a:p>
        </p:txBody>
      </p:sp>
      <p:sp>
        <p:nvSpPr>
          <p:cNvPr id="10" name="object 10"/>
          <p:cNvSpPr/>
          <p:nvPr/>
        </p:nvSpPr>
        <p:spPr>
          <a:xfrm>
            <a:off x="9077959" y="1980057"/>
            <a:ext cx="2753995" cy="2112010"/>
          </a:xfrm>
          <a:custGeom>
            <a:avLst/>
            <a:gdLst/>
            <a:ahLst/>
            <a:cxnLst/>
            <a:rect l="l" t="t" r="r" b="b"/>
            <a:pathLst>
              <a:path w="2753995" h="2112010">
                <a:moveTo>
                  <a:pt x="2515870" y="0"/>
                </a:moveTo>
                <a:lnTo>
                  <a:pt x="238251" y="0"/>
                </a:lnTo>
                <a:lnTo>
                  <a:pt x="190239" y="4835"/>
                </a:lnTo>
                <a:lnTo>
                  <a:pt x="145518" y="18704"/>
                </a:lnTo>
                <a:lnTo>
                  <a:pt x="105047" y="40652"/>
                </a:lnTo>
                <a:lnTo>
                  <a:pt x="69786" y="69723"/>
                </a:lnTo>
                <a:lnTo>
                  <a:pt x="40692" y="104961"/>
                </a:lnTo>
                <a:lnTo>
                  <a:pt x="18724" y="145411"/>
                </a:lnTo>
                <a:lnTo>
                  <a:pt x="4840" y="190117"/>
                </a:lnTo>
                <a:lnTo>
                  <a:pt x="0" y="238125"/>
                </a:lnTo>
                <a:lnTo>
                  <a:pt x="0" y="1873630"/>
                </a:lnTo>
                <a:lnTo>
                  <a:pt x="4840" y="1921643"/>
                </a:lnTo>
                <a:lnTo>
                  <a:pt x="18724" y="1966364"/>
                </a:lnTo>
                <a:lnTo>
                  <a:pt x="40692" y="2006835"/>
                </a:lnTo>
                <a:lnTo>
                  <a:pt x="69786" y="2042096"/>
                </a:lnTo>
                <a:lnTo>
                  <a:pt x="105047" y="2071190"/>
                </a:lnTo>
                <a:lnTo>
                  <a:pt x="145518" y="2093158"/>
                </a:lnTo>
                <a:lnTo>
                  <a:pt x="190239" y="2107042"/>
                </a:lnTo>
                <a:lnTo>
                  <a:pt x="238251" y="2111882"/>
                </a:lnTo>
                <a:lnTo>
                  <a:pt x="2515870" y="2111882"/>
                </a:lnTo>
                <a:lnTo>
                  <a:pt x="2563877" y="2107042"/>
                </a:lnTo>
                <a:lnTo>
                  <a:pt x="2608583" y="2093158"/>
                </a:lnTo>
                <a:lnTo>
                  <a:pt x="2649033" y="2071190"/>
                </a:lnTo>
                <a:lnTo>
                  <a:pt x="2684272" y="2042096"/>
                </a:lnTo>
                <a:lnTo>
                  <a:pt x="2713342" y="2006835"/>
                </a:lnTo>
                <a:lnTo>
                  <a:pt x="2735290" y="1966364"/>
                </a:lnTo>
                <a:lnTo>
                  <a:pt x="2749159" y="1921643"/>
                </a:lnTo>
                <a:lnTo>
                  <a:pt x="2753995" y="1873630"/>
                </a:lnTo>
                <a:lnTo>
                  <a:pt x="2753995" y="238125"/>
                </a:lnTo>
                <a:lnTo>
                  <a:pt x="2749159" y="190117"/>
                </a:lnTo>
                <a:lnTo>
                  <a:pt x="2735290" y="145411"/>
                </a:lnTo>
                <a:lnTo>
                  <a:pt x="2713342" y="104961"/>
                </a:lnTo>
                <a:lnTo>
                  <a:pt x="2684272" y="69723"/>
                </a:lnTo>
                <a:lnTo>
                  <a:pt x="2649033" y="40652"/>
                </a:lnTo>
                <a:lnTo>
                  <a:pt x="2608583" y="18704"/>
                </a:lnTo>
                <a:lnTo>
                  <a:pt x="2563877" y="4835"/>
                </a:lnTo>
                <a:lnTo>
                  <a:pt x="2515870" y="0"/>
                </a:lnTo>
                <a:close/>
              </a:path>
            </a:pathLst>
          </a:custGeom>
          <a:solidFill>
            <a:srgbClr val="EFEEEA"/>
          </a:solidFill>
        </p:spPr>
        <p:txBody>
          <a:bodyPr wrap="square" lIns="144000" tIns="72000" rIns="108000" bIns="72000" rtlCol="0"/>
          <a:lstStyle/>
          <a:p>
            <a:pPr marL="12700" marR="5080">
              <a:lnSpc>
                <a:spcPct val="100000"/>
              </a:lnSpc>
            </a:pPr>
            <a:r>
              <a:rPr lang="en-GB" sz="1500">
                <a:latin typeface="Saans  Light" panose="020B0304030103020203" pitchFamily="34" charset="0"/>
                <a:ea typeface="Saans  Light" panose="020B0304030103020203" pitchFamily="34" charset="0"/>
                <a:cs typeface="Saans  Light" panose="020B0304030103020203" pitchFamily="34" charset="0"/>
              </a:rPr>
              <a:t>We support individuals with protected characteristics to ensure equity and fairness, including making reasonable adjustments for disabilities and maintaining a positive, harassment-free environment.</a:t>
            </a:r>
          </a:p>
        </p:txBody>
      </p:sp>
      <p:sp>
        <p:nvSpPr>
          <p:cNvPr id="12" name="object 12"/>
          <p:cNvSpPr txBox="1">
            <a:spLocks noGrp="1"/>
          </p:cNvSpPr>
          <p:nvPr>
            <p:ph type="title" idx="4294967295"/>
          </p:nvPr>
        </p:nvSpPr>
        <p:spPr>
          <a:xfrm>
            <a:off x="0" y="1049338"/>
            <a:ext cx="9323388" cy="615950"/>
          </a:xfrm>
          <a:prstGeom prst="rect">
            <a:avLst/>
          </a:prstGeom>
          <a:noFill/>
        </p:spPr>
        <p:txBody>
          <a:bodyPr wrap="square" lIns="0" tIns="0" rIns="0" bIns="0" rtlCol="0">
            <a:spAutoFit/>
          </a:bodyPr>
          <a:lstStyle/>
          <a:p>
            <a:pPr>
              <a:lnSpc>
                <a:spcPts val="4700"/>
              </a:lnSpc>
            </a:pPr>
            <a:r>
              <a:rPr>
                <a:latin typeface="Saans  Medium" panose="020B0504030103020203" pitchFamily="34" charset="77"/>
                <a:ea typeface="Saans  Medium" panose="020B0504030103020203" pitchFamily="34" charset="77"/>
                <a:cs typeface="Saans  Medium" panose="020B0504030103020203" pitchFamily="34" charset="77"/>
              </a:rPr>
              <a:t>Commitment to diversity and inclusion</a:t>
            </a:r>
          </a:p>
        </p:txBody>
      </p:sp>
      <p:sp>
        <p:nvSpPr>
          <p:cNvPr id="13" name="object 13"/>
          <p:cNvSpPr/>
          <p:nvPr/>
        </p:nvSpPr>
        <p:spPr>
          <a:xfrm>
            <a:off x="6171946" y="1980057"/>
            <a:ext cx="2753995" cy="2763520"/>
          </a:xfrm>
          <a:custGeom>
            <a:avLst/>
            <a:gdLst/>
            <a:ahLst/>
            <a:cxnLst/>
            <a:rect l="l" t="t" r="r" b="b"/>
            <a:pathLst>
              <a:path w="2753995" h="2763520">
                <a:moveTo>
                  <a:pt x="2443479" y="0"/>
                </a:moveTo>
                <a:lnTo>
                  <a:pt x="310641" y="0"/>
                </a:lnTo>
                <a:lnTo>
                  <a:pt x="264734" y="3364"/>
                </a:lnTo>
                <a:lnTo>
                  <a:pt x="220919" y="13140"/>
                </a:lnTo>
                <a:lnTo>
                  <a:pt x="179677" y="28846"/>
                </a:lnTo>
                <a:lnTo>
                  <a:pt x="141487" y="50004"/>
                </a:lnTo>
                <a:lnTo>
                  <a:pt x="106832" y="76135"/>
                </a:lnTo>
                <a:lnTo>
                  <a:pt x="76190" y="106760"/>
                </a:lnTo>
                <a:lnTo>
                  <a:pt x="50042" y="141399"/>
                </a:lnTo>
                <a:lnTo>
                  <a:pt x="28869" y="179573"/>
                </a:lnTo>
                <a:lnTo>
                  <a:pt x="13151" y="220803"/>
                </a:lnTo>
                <a:lnTo>
                  <a:pt x="3367" y="264610"/>
                </a:lnTo>
                <a:lnTo>
                  <a:pt x="0" y="310514"/>
                </a:lnTo>
                <a:lnTo>
                  <a:pt x="0" y="2452497"/>
                </a:lnTo>
                <a:lnTo>
                  <a:pt x="3367" y="2498404"/>
                </a:lnTo>
                <a:lnTo>
                  <a:pt x="13151" y="2542219"/>
                </a:lnTo>
                <a:lnTo>
                  <a:pt x="28869" y="2583461"/>
                </a:lnTo>
                <a:lnTo>
                  <a:pt x="50042" y="2621651"/>
                </a:lnTo>
                <a:lnTo>
                  <a:pt x="76190" y="2656306"/>
                </a:lnTo>
                <a:lnTo>
                  <a:pt x="106832" y="2686948"/>
                </a:lnTo>
                <a:lnTo>
                  <a:pt x="141487" y="2713096"/>
                </a:lnTo>
                <a:lnTo>
                  <a:pt x="179677" y="2734269"/>
                </a:lnTo>
                <a:lnTo>
                  <a:pt x="220919" y="2749987"/>
                </a:lnTo>
                <a:lnTo>
                  <a:pt x="264734" y="2759771"/>
                </a:lnTo>
                <a:lnTo>
                  <a:pt x="310641" y="2763138"/>
                </a:lnTo>
                <a:lnTo>
                  <a:pt x="2443479" y="2763138"/>
                </a:lnTo>
                <a:lnTo>
                  <a:pt x="2489384" y="2759771"/>
                </a:lnTo>
                <a:lnTo>
                  <a:pt x="2533191" y="2749987"/>
                </a:lnTo>
                <a:lnTo>
                  <a:pt x="2574421" y="2734269"/>
                </a:lnTo>
                <a:lnTo>
                  <a:pt x="2612595" y="2713096"/>
                </a:lnTo>
                <a:lnTo>
                  <a:pt x="2647234" y="2686948"/>
                </a:lnTo>
                <a:lnTo>
                  <a:pt x="2677859" y="2656306"/>
                </a:lnTo>
                <a:lnTo>
                  <a:pt x="2703990" y="2621651"/>
                </a:lnTo>
                <a:lnTo>
                  <a:pt x="2725148" y="2583461"/>
                </a:lnTo>
                <a:lnTo>
                  <a:pt x="2740854" y="2542219"/>
                </a:lnTo>
                <a:lnTo>
                  <a:pt x="2750630" y="2498404"/>
                </a:lnTo>
                <a:lnTo>
                  <a:pt x="2753995" y="2452497"/>
                </a:lnTo>
                <a:lnTo>
                  <a:pt x="2753995" y="310514"/>
                </a:lnTo>
                <a:lnTo>
                  <a:pt x="2750630" y="264610"/>
                </a:lnTo>
                <a:lnTo>
                  <a:pt x="2740854" y="220803"/>
                </a:lnTo>
                <a:lnTo>
                  <a:pt x="2725148" y="179573"/>
                </a:lnTo>
                <a:lnTo>
                  <a:pt x="2703990" y="141399"/>
                </a:lnTo>
                <a:lnTo>
                  <a:pt x="2677859" y="106760"/>
                </a:lnTo>
                <a:lnTo>
                  <a:pt x="2647234" y="76135"/>
                </a:lnTo>
                <a:lnTo>
                  <a:pt x="2612595" y="50004"/>
                </a:lnTo>
                <a:lnTo>
                  <a:pt x="2574421" y="28846"/>
                </a:lnTo>
                <a:lnTo>
                  <a:pt x="2533191" y="13140"/>
                </a:lnTo>
                <a:lnTo>
                  <a:pt x="2489384" y="3364"/>
                </a:lnTo>
                <a:lnTo>
                  <a:pt x="2443479" y="0"/>
                </a:lnTo>
                <a:close/>
              </a:path>
            </a:pathLst>
          </a:custGeom>
          <a:solidFill>
            <a:srgbClr val="EFEEEA"/>
          </a:solidFill>
        </p:spPr>
        <p:txBody>
          <a:bodyPr wrap="square" lIns="144000" tIns="72000" rIns="108000" bIns="72000" rtlCol="0"/>
          <a:lstStyle/>
          <a:p>
            <a:pPr marL="12700" marR="5080">
              <a:lnSpc>
                <a:spcPct val="100000"/>
              </a:lnSpc>
            </a:pPr>
            <a:r>
              <a:rPr lang="en-GB" sz="1500">
                <a:latin typeface="Saans  Light" panose="020B0304030103020203" pitchFamily="34" charset="0"/>
                <a:ea typeface="Saans  Light" panose="020B0304030103020203" pitchFamily="34" charset="0"/>
                <a:cs typeface="Saans  Light" panose="020B0304030103020203" pitchFamily="34" charset="0"/>
              </a:rPr>
              <a:t>All employees must support equal opportunities and avoid unlawful discrimination. Acts of discrimination, harassment, bullying, or victimisation are disciplinary offences. Employees can use our grievance procedure to report unlawful discrimination.</a:t>
            </a:r>
          </a:p>
        </p:txBody>
      </p:sp>
      <p:sp>
        <p:nvSpPr>
          <p:cNvPr id="15" name="object 15"/>
          <p:cNvSpPr/>
          <p:nvPr/>
        </p:nvSpPr>
        <p:spPr>
          <a:xfrm>
            <a:off x="359994" y="4427982"/>
            <a:ext cx="2754630" cy="1613535"/>
          </a:xfrm>
          <a:custGeom>
            <a:avLst/>
            <a:gdLst/>
            <a:ahLst/>
            <a:cxnLst/>
            <a:rect l="l" t="t" r="r" b="b"/>
            <a:pathLst>
              <a:path w="2754630" h="1613535">
                <a:moveTo>
                  <a:pt x="2572054" y="0"/>
                </a:moveTo>
                <a:lnTo>
                  <a:pt x="181927" y="0"/>
                </a:lnTo>
                <a:lnTo>
                  <a:pt x="133566" y="6495"/>
                </a:lnTo>
                <a:lnTo>
                  <a:pt x="90107" y="24830"/>
                </a:lnTo>
                <a:lnTo>
                  <a:pt x="53287" y="53276"/>
                </a:lnTo>
                <a:lnTo>
                  <a:pt x="24839" y="90104"/>
                </a:lnTo>
                <a:lnTo>
                  <a:pt x="6499" y="133585"/>
                </a:lnTo>
                <a:lnTo>
                  <a:pt x="0" y="181991"/>
                </a:lnTo>
                <a:lnTo>
                  <a:pt x="0" y="1431150"/>
                </a:lnTo>
                <a:lnTo>
                  <a:pt x="6499" y="1479510"/>
                </a:lnTo>
                <a:lnTo>
                  <a:pt x="24839" y="1522966"/>
                </a:lnTo>
                <a:lnTo>
                  <a:pt x="53287" y="1559783"/>
                </a:lnTo>
                <a:lnTo>
                  <a:pt x="90107" y="1588228"/>
                </a:lnTo>
                <a:lnTo>
                  <a:pt x="133566" y="1606566"/>
                </a:lnTo>
                <a:lnTo>
                  <a:pt x="181927" y="1613065"/>
                </a:lnTo>
                <a:lnTo>
                  <a:pt x="2572054" y="1613065"/>
                </a:lnTo>
                <a:lnTo>
                  <a:pt x="2620416" y="1606566"/>
                </a:lnTo>
                <a:lnTo>
                  <a:pt x="2663885" y="1588228"/>
                </a:lnTo>
                <a:lnTo>
                  <a:pt x="2700721" y="1559783"/>
                </a:lnTo>
                <a:lnTo>
                  <a:pt x="2729186" y="1522966"/>
                </a:lnTo>
                <a:lnTo>
                  <a:pt x="2747541" y="1479510"/>
                </a:lnTo>
                <a:lnTo>
                  <a:pt x="2754045" y="1431150"/>
                </a:lnTo>
                <a:lnTo>
                  <a:pt x="2754045" y="181991"/>
                </a:lnTo>
                <a:lnTo>
                  <a:pt x="2747541" y="133585"/>
                </a:lnTo>
                <a:lnTo>
                  <a:pt x="2729186" y="90104"/>
                </a:lnTo>
                <a:lnTo>
                  <a:pt x="2700721" y="53276"/>
                </a:lnTo>
                <a:lnTo>
                  <a:pt x="2663885" y="24830"/>
                </a:lnTo>
                <a:lnTo>
                  <a:pt x="2620416" y="6495"/>
                </a:lnTo>
                <a:lnTo>
                  <a:pt x="2572054" y="0"/>
                </a:lnTo>
                <a:close/>
              </a:path>
            </a:pathLst>
          </a:custGeom>
          <a:solidFill>
            <a:srgbClr val="EFEEEA"/>
          </a:solidFill>
        </p:spPr>
        <p:txBody>
          <a:bodyPr wrap="square" lIns="144000" tIns="72000" rIns="108000" bIns="72000" rtlCol="0"/>
          <a:lstStyle/>
          <a:p>
            <a:pPr marL="12700" marR="5080">
              <a:lnSpc>
                <a:spcPct val="100000"/>
              </a:lnSpc>
            </a:pPr>
            <a:r>
              <a:rPr lang="en-GB" sz="1500">
                <a:latin typeface="Saans  Light" panose="020B0304030103020203" pitchFamily="34" charset="0"/>
                <a:ea typeface="Saans  Light" panose="020B0304030103020203" pitchFamily="34" charset="0"/>
                <a:cs typeface="Saans  Light" panose="020B0304030103020203" pitchFamily="34" charset="0"/>
              </a:rPr>
              <a:t>We are committed to a harmonious environment where everyone is treated with respect and dignity, regardless of personal factors or qualities.</a:t>
            </a:r>
          </a:p>
        </p:txBody>
      </p:sp>
      <p:sp>
        <p:nvSpPr>
          <p:cNvPr id="17" name="object 17"/>
          <p:cNvSpPr/>
          <p:nvPr/>
        </p:nvSpPr>
        <p:spPr>
          <a:xfrm>
            <a:off x="9077959" y="4248022"/>
            <a:ext cx="2753995" cy="1843405"/>
          </a:xfrm>
          <a:custGeom>
            <a:avLst/>
            <a:gdLst/>
            <a:ahLst/>
            <a:cxnLst/>
            <a:rect l="l" t="t" r="r" b="b"/>
            <a:pathLst>
              <a:path w="2753995" h="1843404">
                <a:moveTo>
                  <a:pt x="2546223" y="0"/>
                </a:moveTo>
                <a:lnTo>
                  <a:pt x="207899" y="0"/>
                </a:lnTo>
                <a:lnTo>
                  <a:pt x="160233" y="5491"/>
                </a:lnTo>
                <a:lnTo>
                  <a:pt x="116475" y="21133"/>
                </a:lnTo>
                <a:lnTo>
                  <a:pt x="77873" y="45676"/>
                </a:lnTo>
                <a:lnTo>
                  <a:pt x="45676" y="77873"/>
                </a:lnTo>
                <a:lnTo>
                  <a:pt x="21133" y="116475"/>
                </a:lnTo>
                <a:lnTo>
                  <a:pt x="5491" y="160233"/>
                </a:lnTo>
                <a:lnTo>
                  <a:pt x="0" y="207899"/>
                </a:lnTo>
                <a:lnTo>
                  <a:pt x="0" y="1635188"/>
                </a:lnTo>
                <a:lnTo>
                  <a:pt x="5491" y="1682848"/>
                </a:lnTo>
                <a:lnTo>
                  <a:pt x="21133" y="1726599"/>
                </a:lnTo>
                <a:lnTo>
                  <a:pt x="45676" y="1765193"/>
                </a:lnTo>
                <a:lnTo>
                  <a:pt x="77873" y="1797383"/>
                </a:lnTo>
                <a:lnTo>
                  <a:pt x="116475" y="1821921"/>
                </a:lnTo>
                <a:lnTo>
                  <a:pt x="160233" y="1837559"/>
                </a:lnTo>
                <a:lnTo>
                  <a:pt x="207899" y="1843049"/>
                </a:lnTo>
                <a:lnTo>
                  <a:pt x="2546223" y="1843049"/>
                </a:lnTo>
                <a:lnTo>
                  <a:pt x="2593881" y="1837559"/>
                </a:lnTo>
                <a:lnTo>
                  <a:pt x="2637621" y="1821921"/>
                </a:lnTo>
                <a:lnTo>
                  <a:pt x="2676198" y="1797383"/>
                </a:lnTo>
                <a:lnTo>
                  <a:pt x="2708368" y="1765193"/>
                </a:lnTo>
                <a:lnTo>
                  <a:pt x="2732887" y="1726599"/>
                </a:lnTo>
                <a:lnTo>
                  <a:pt x="2748510" y="1682848"/>
                </a:lnTo>
                <a:lnTo>
                  <a:pt x="2753995" y="1635188"/>
                </a:lnTo>
                <a:lnTo>
                  <a:pt x="2753995" y="207899"/>
                </a:lnTo>
                <a:lnTo>
                  <a:pt x="2748510" y="160233"/>
                </a:lnTo>
                <a:lnTo>
                  <a:pt x="2732887" y="116475"/>
                </a:lnTo>
                <a:lnTo>
                  <a:pt x="2708368" y="77873"/>
                </a:lnTo>
                <a:lnTo>
                  <a:pt x="2676198" y="45676"/>
                </a:lnTo>
                <a:lnTo>
                  <a:pt x="2637621" y="21133"/>
                </a:lnTo>
                <a:lnTo>
                  <a:pt x="2593881" y="5491"/>
                </a:lnTo>
                <a:lnTo>
                  <a:pt x="2546223" y="0"/>
                </a:lnTo>
                <a:close/>
              </a:path>
            </a:pathLst>
          </a:custGeom>
          <a:solidFill>
            <a:srgbClr val="EFEEEA"/>
          </a:solidFill>
        </p:spPr>
        <p:txBody>
          <a:bodyPr wrap="square" lIns="144000" tIns="72000" rIns="108000" bIns="72000" rtlCol="0"/>
          <a:lstStyle/>
          <a:p>
            <a:pPr marL="12700" marR="5080">
              <a:lnSpc>
                <a:spcPct val="100000"/>
              </a:lnSpc>
            </a:pPr>
            <a:r>
              <a:rPr lang="en-GB" sz="1500">
                <a:latin typeface="Saans  Light" panose="020B0304030103020203" pitchFamily="34" charset="0"/>
                <a:ea typeface="Saans  Light" panose="020B0304030103020203" pitchFamily="34" charset="0"/>
                <a:cs typeface="Saans  Light" panose="020B0304030103020203" pitchFamily="34" charset="0"/>
              </a:rPr>
              <a:t>We regularly update our diversity and inclusion policy to reflect legal changes and review the ethnic, gender, and disability composition of our workforce and applicants to ensure effectiveness.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AFFE1-587D-9DD9-3497-BE2E448AAA25}"/>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8EE7ACD3-252F-8672-B598-4871916E768B}"/>
              </a:ext>
            </a:extLst>
          </p:cNvPr>
          <p:cNvSpPr/>
          <p:nvPr/>
        </p:nvSpPr>
        <p:spPr>
          <a:xfrm>
            <a:off x="359544" y="2764880"/>
            <a:ext cx="3599531" cy="3420163"/>
          </a:xfrm>
          <a:prstGeom prst="roundRect">
            <a:avLst>
              <a:gd name="adj" fmla="val 11278"/>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35995" rIns="0" bIns="72000" rtlCol="0" anchor="t" anchorCtr="0">
            <a:noAutofit/>
          </a:bodyPr>
          <a:lstStyle/>
          <a:p>
            <a:pPr marL="184785" indent="-172085">
              <a:lnSpc>
                <a:spcPct val="100000"/>
              </a:lnSpc>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Electric Car Scheme available to all employees. - Since our last MCA submission, our Electric Car Scheme has saved 11 tonnes of CO₂ launch saving 9.22 tonnes of CO2 (the equivalent of circa 5,500 trees)</a:t>
            </a:r>
          </a:p>
          <a:p>
            <a:pPr marL="184785" indent="-172085">
              <a:lnSpc>
                <a:spcPct val="100000"/>
              </a:lnSpc>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Cycle to Work Scheme in place</a:t>
            </a:r>
          </a:p>
          <a:p>
            <a:pPr marL="184785" indent="-172085">
              <a:lnSpc>
                <a:spcPct val="100000"/>
              </a:lnSpc>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Planted over 1,000 locally sourced trees on a global programme</a:t>
            </a:r>
          </a:p>
          <a:p>
            <a:pPr marL="184785" marR="5080" indent="-172720">
              <a:lnSpc>
                <a:spcPct val="100000"/>
              </a:lnSpc>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Reduced travel by encouraging hybrid working for all</a:t>
            </a:r>
          </a:p>
          <a:p>
            <a:pPr marL="184785" marR="337185" indent="-172720">
              <a:lnSpc>
                <a:spcPct val="100000"/>
              </a:lnSpc>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Reduction in fuel bills to heat the office by having specific on-site days</a:t>
            </a:r>
          </a:p>
          <a:p>
            <a:pPr marL="184785" marR="172085" indent="-172720">
              <a:lnSpc>
                <a:spcPct val="100000"/>
              </a:lnSpc>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Water station to reduce the need for bottled water</a:t>
            </a:r>
          </a:p>
          <a:p>
            <a:pPr marL="184150" indent="-171450">
              <a:lnSpc>
                <a:spcPct val="100000"/>
              </a:lnSpc>
              <a:spcAft>
                <a:spcPts val="300"/>
              </a:spcAft>
              <a:buFont typeface="Arial" panose="020B0604020202020204" pitchFamily="34" charset="0"/>
              <a:buChar char="•"/>
              <a:tabLst>
                <a:tab pos="184150"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Responsible procurement and recycling of electronic waste and equipment</a:t>
            </a:r>
          </a:p>
        </p:txBody>
      </p:sp>
      <p:sp>
        <p:nvSpPr>
          <p:cNvPr id="7" name="TextBox 6">
            <a:extLst>
              <a:ext uri="{FF2B5EF4-FFF2-40B4-BE49-F238E27FC236}">
                <a16:creationId xmlns:a16="http://schemas.microsoft.com/office/drawing/2014/main" id="{F06E0879-34CD-DF7A-2F22-F6499D9E2664}"/>
              </a:ext>
            </a:extLst>
          </p:cNvPr>
          <p:cNvSpPr txBox="1"/>
          <p:nvPr/>
        </p:nvSpPr>
        <p:spPr>
          <a:xfrm>
            <a:off x="359545" y="930165"/>
            <a:ext cx="10442107" cy="1205458"/>
          </a:xfrm>
          <a:prstGeom prst="rect">
            <a:avLst/>
          </a:prstGeom>
          <a:noFill/>
        </p:spPr>
        <p:txBody>
          <a:bodyPr wrap="square" lIns="0" tIns="0" rIns="0" bIns="0" rtlCol="0">
            <a:spAutoFit/>
          </a:bodyPr>
          <a:lstStyle/>
          <a:p>
            <a:pPr>
              <a:lnSpc>
                <a:spcPts val="4699"/>
              </a:lnSpc>
            </a:pPr>
            <a:r>
              <a:rPr lang="en-GB" sz="4199">
                <a:latin typeface="Saans  Medium" panose="020B0504030103020203" pitchFamily="34" charset="77"/>
                <a:ea typeface="Saans  Medium" panose="020B0504030103020203" pitchFamily="34" charset="77"/>
                <a:cs typeface="Saans  Medium" panose="020B0504030103020203" pitchFamily="34" charset="77"/>
              </a:rPr>
              <a:t>Commitment to sustainability: deeply integrated into our ESG activities</a:t>
            </a:r>
            <a:endParaRPr lang="en-US" sz="4199">
              <a:latin typeface="Saans  Medium" panose="020B0504030103020203" pitchFamily="34" charset="77"/>
              <a:ea typeface="Saans  Medium" panose="020B0504030103020203" pitchFamily="34" charset="77"/>
              <a:cs typeface="Saans  Medium" panose="020B0504030103020203" pitchFamily="34" charset="77"/>
            </a:endParaRPr>
          </a:p>
        </p:txBody>
      </p:sp>
      <p:sp>
        <p:nvSpPr>
          <p:cNvPr id="8" name="TextBox 7">
            <a:extLst>
              <a:ext uri="{FF2B5EF4-FFF2-40B4-BE49-F238E27FC236}">
                <a16:creationId xmlns:a16="http://schemas.microsoft.com/office/drawing/2014/main" id="{E2B5BE78-2F3A-EA13-7708-72F392639120}"/>
              </a:ext>
            </a:extLst>
          </p:cNvPr>
          <p:cNvSpPr txBox="1"/>
          <p:nvPr/>
        </p:nvSpPr>
        <p:spPr>
          <a:xfrm>
            <a:off x="359548" y="2332936"/>
            <a:ext cx="3599528" cy="378416"/>
          </a:xfrm>
          <a:prstGeom prst="rect">
            <a:avLst/>
          </a:prstGeom>
          <a:noFill/>
        </p:spPr>
        <p:txBody>
          <a:bodyPr wrap="none" lIns="0" tIns="0" rIns="0" bIns="0" rtlCol="0">
            <a:noAutofit/>
          </a:bodyPr>
          <a:lstStyle/>
          <a:p>
            <a:r>
              <a:rPr lang="en-US" sz="2000" b="1">
                <a:solidFill>
                  <a:srgbClr val="FF8856"/>
                </a:solidFill>
                <a:latin typeface="Saans  SemiBold" panose="020B0504030103020203" pitchFamily="34" charset="77"/>
                <a:ea typeface="Saans  SemiBold" panose="020B0504030103020203" pitchFamily="34" charset="77"/>
                <a:cs typeface="Saans  SemiBold" panose="020B0504030103020203" pitchFamily="34" charset="77"/>
              </a:rPr>
              <a:t>Environmental</a:t>
            </a:r>
          </a:p>
          <a:p>
            <a:endParaRPr lang="en-US" sz="2000" b="1">
              <a:solidFill>
                <a:srgbClr val="FF8856"/>
              </a:solidFill>
              <a:latin typeface="Saans  SemiBold" panose="020B0504030103020203" pitchFamily="34" charset="77"/>
              <a:ea typeface="Saans  SemiBold" panose="020B0504030103020203" pitchFamily="34" charset="77"/>
              <a:cs typeface="Saans  SemiBold" panose="020B0504030103020203" pitchFamily="34" charset="77"/>
            </a:endParaRPr>
          </a:p>
        </p:txBody>
      </p:sp>
      <p:sp>
        <p:nvSpPr>
          <p:cNvPr id="2" name="TextBox 1">
            <a:extLst>
              <a:ext uri="{FF2B5EF4-FFF2-40B4-BE49-F238E27FC236}">
                <a16:creationId xmlns:a16="http://schemas.microsoft.com/office/drawing/2014/main" id="{8292BEAA-555E-AF01-0FCF-B6D2453EA925}"/>
              </a:ext>
            </a:extLst>
          </p:cNvPr>
          <p:cNvSpPr txBox="1"/>
          <p:nvPr/>
        </p:nvSpPr>
        <p:spPr>
          <a:xfrm>
            <a:off x="4295634" y="2332936"/>
            <a:ext cx="2753640" cy="378416"/>
          </a:xfrm>
          <a:prstGeom prst="rect">
            <a:avLst/>
          </a:prstGeom>
          <a:noFill/>
        </p:spPr>
        <p:txBody>
          <a:bodyPr wrap="none" lIns="0" tIns="0" rIns="0" bIns="0" rtlCol="0">
            <a:noAutofit/>
          </a:bodyPr>
          <a:lstStyle/>
          <a:p>
            <a:r>
              <a:rPr lang="en-US" sz="2000" b="1">
                <a:solidFill>
                  <a:srgbClr val="C699FF"/>
                </a:solidFill>
                <a:latin typeface="Saans  SemiBold" panose="020B0504030103020203" pitchFamily="34" charset="77"/>
                <a:ea typeface="Saans  SemiBold" panose="020B0504030103020203" pitchFamily="34" charset="77"/>
                <a:cs typeface="Saans  SemiBold" panose="020B0504030103020203" pitchFamily="34" charset="77"/>
              </a:rPr>
              <a:t>Social</a:t>
            </a:r>
          </a:p>
        </p:txBody>
      </p:sp>
      <p:sp>
        <p:nvSpPr>
          <p:cNvPr id="9" name="TextBox 8">
            <a:extLst>
              <a:ext uri="{FF2B5EF4-FFF2-40B4-BE49-F238E27FC236}">
                <a16:creationId xmlns:a16="http://schemas.microsoft.com/office/drawing/2014/main" id="{339EA9E5-C6B0-9744-D728-A6867B4BFC8F}"/>
              </a:ext>
            </a:extLst>
          </p:cNvPr>
          <p:cNvSpPr txBox="1"/>
          <p:nvPr/>
        </p:nvSpPr>
        <p:spPr>
          <a:xfrm>
            <a:off x="8231724" y="2332936"/>
            <a:ext cx="2753640" cy="378416"/>
          </a:xfrm>
          <a:prstGeom prst="rect">
            <a:avLst/>
          </a:prstGeom>
          <a:noFill/>
        </p:spPr>
        <p:txBody>
          <a:bodyPr wrap="none" lIns="0" tIns="0" rIns="0" bIns="0" rtlCol="0">
            <a:noAutofit/>
          </a:bodyPr>
          <a:lstStyle/>
          <a:p>
            <a:r>
              <a:rPr lang="en-US" sz="2000" b="1">
                <a:solidFill>
                  <a:srgbClr val="3BE898"/>
                </a:solidFill>
                <a:latin typeface="Saans  SemiBold" panose="020B0504030103020203" pitchFamily="34" charset="77"/>
                <a:ea typeface="Saans  SemiBold" panose="020B0504030103020203" pitchFamily="34" charset="77"/>
                <a:cs typeface="Saans  SemiBold" panose="020B0504030103020203" pitchFamily="34" charset="77"/>
              </a:rPr>
              <a:t>Governance</a:t>
            </a:r>
          </a:p>
        </p:txBody>
      </p:sp>
      <p:sp>
        <p:nvSpPr>
          <p:cNvPr id="12" name="Rounded Rectangle 11">
            <a:extLst>
              <a:ext uri="{FF2B5EF4-FFF2-40B4-BE49-F238E27FC236}">
                <a16:creationId xmlns:a16="http://schemas.microsoft.com/office/drawing/2014/main" id="{076422F2-CD93-5B61-2216-27488DB3F7E0}"/>
              </a:ext>
            </a:extLst>
          </p:cNvPr>
          <p:cNvSpPr/>
          <p:nvPr/>
        </p:nvSpPr>
        <p:spPr>
          <a:xfrm>
            <a:off x="4295634" y="2764879"/>
            <a:ext cx="3599531" cy="3420163"/>
          </a:xfrm>
          <a:prstGeom prst="roundRect">
            <a:avLst>
              <a:gd name="adj" fmla="val 11278"/>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35995" rIns="0" bIns="72000" rtlCol="0" anchor="t" anchorCtr="0">
            <a:noAutofit/>
          </a:bodyPr>
          <a:lstStyle/>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Inclusion Committee established, driving diversity and inclusion agenda across the business</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Over £4k donated to charity in the last 3 years</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£20k pro-bono work provided to local hospice and special needs school</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Accredited Living Wage Employer with the Living Wage Foundation</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Employee wellbeing “breakfast and heat” scheme</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Specific on-site days to retain social connections</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Access to Vitality Health for all employees, supporting physical and mental wellbeing</a:t>
            </a:r>
          </a:p>
        </p:txBody>
      </p:sp>
      <p:sp>
        <p:nvSpPr>
          <p:cNvPr id="13" name="Rounded Rectangle 12">
            <a:extLst>
              <a:ext uri="{FF2B5EF4-FFF2-40B4-BE49-F238E27FC236}">
                <a16:creationId xmlns:a16="http://schemas.microsoft.com/office/drawing/2014/main" id="{8FF15645-C03F-C7E7-89B3-B91910C07E47}"/>
              </a:ext>
            </a:extLst>
          </p:cNvPr>
          <p:cNvSpPr/>
          <p:nvPr/>
        </p:nvSpPr>
        <p:spPr>
          <a:xfrm>
            <a:off x="8231723" y="2764880"/>
            <a:ext cx="3599531" cy="3420162"/>
          </a:xfrm>
          <a:prstGeom prst="roundRect">
            <a:avLst>
              <a:gd name="adj" fmla="val 11278"/>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35995" rIns="0" bIns="72000" rtlCol="0" anchor="t" anchorCtr="0">
            <a:noAutofit/>
          </a:bodyPr>
          <a:lstStyle/>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Cyber Essentials accredited</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GDPR compliant</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Data Committee driving compliance within our business and our clients</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IR35 compliant</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Organisational succession planning with career objectives, training and development plans in place</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SFIA framework alignment to ensure correct placement and standardisation of practices</a:t>
            </a:r>
          </a:p>
          <a:p>
            <a:pPr marL="184785" indent="-172085">
              <a:spcAft>
                <a:spcPts val="300"/>
              </a:spcAft>
              <a:buFont typeface="Arial" panose="020B0604020202020204" pitchFamily="34" charset="0"/>
              <a:buChar char="•"/>
              <a:tabLst>
                <a:tab pos="184785" algn="l"/>
              </a:tabLst>
            </a:pPr>
            <a:r>
              <a:rPr lang="en-GB" sz="1200">
                <a:solidFill>
                  <a:schemeClr val="tx1"/>
                </a:solidFill>
                <a:latin typeface="Saans  Light" panose="020B0304030103020203" pitchFamily="34" charset="0"/>
                <a:ea typeface="Saans  Light" panose="020B0304030103020203" pitchFamily="34" charset="0"/>
                <a:cs typeface="Saans  Light" panose="020B0304030103020203" pitchFamily="34" charset="0"/>
              </a:rPr>
              <a:t>‘Ethical use of AI’ training via Oxford University Saïd Business School</a:t>
            </a:r>
          </a:p>
        </p:txBody>
      </p:sp>
    </p:spTree>
    <p:extLst>
      <p:ext uri="{BB962C8B-B14F-4D97-AF65-F5344CB8AC3E}">
        <p14:creationId xmlns:p14="http://schemas.microsoft.com/office/powerpoint/2010/main" val="147276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4691F5-5C33-0C7B-F8D6-6FBD224836F6}"/>
              </a:ext>
            </a:extLst>
          </p:cNvPr>
          <p:cNvSpPr/>
          <p:nvPr/>
        </p:nvSpPr>
        <p:spPr>
          <a:xfrm>
            <a:off x="0" y="0"/>
            <a:ext cx="12192000" cy="6858000"/>
          </a:xfrm>
          <a:prstGeom prst="rect">
            <a:avLst/>
          </a:prstGeom>
          <a:gradFill>
            <a:gsLst>
              <a:gs pos="50000">
                <a:schemeClr val="bg1">
                  <a:alpha val="0"/>
                </a:schemeClr>
              </a:gs>
              <a:gs pos="85000">
                <a:srgbClr val="F0EFE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0AAE07-A329-2B08-1C71-FA8D3A8656B8}"/>
              </a:ext>
            </a:extLst>
          </p:cNvPr>
          <p:cNvSpPr txBox="1"/>
          <p:nvPr/>
        </p:nvSpPr>
        <p:spPr>
          <a:xfrm>
            <a:off x="360000" y="1548000"/>
            <a:ext cx="4485502" cy="833562"/>
          </a:xfrm>
          <a:prstGeom prst="rect">
            <a:avLst/>
          </a:prstGeom>
          <a:noFill/>
        </p:spPr>
        <p:txBody>
          <a:bodyPr wrap="square" lIns="0" tIns="0" rIns="0" bIns="0" rtlCol="0">
            <a:spAutoFit/>
          </a:bodyPr>
          <a:lstStyle/>
          <a:p>
            <a:pPr>
              <a:lnSpc>
                <a:spcPts val="6500"/>
              </a:lnSpc>
            </a:pPr>
            <a:r>
              <a:rPr lang="en-US" sz="6000">
                <a:latin typeface="Saans" panose="020B0504030103020203" pitchFamily="34" charset="77"/>
                <a:ea typeface="Saans" panose="020B0504030103020203" pitchFamily="34" charset="77"/>
                <a:cs typeface="Saans" panose="020B0504030103020203" pitchFamily="34" charset="77"/>
              </a:rPr>
              <a:t>Thank you</a:t>
            </a:r>
          </a:p>
        </p:txBody>
      </p:sp>
      <p:sp>
        <p:nvSpPr>
          <p:cNvPr id="8" name="TextBox 7">
            <a:extLst>
              <a:ext uri="{FF2B5EF4-FFF2-40B4-BE49-F238E27FC236}">
                <a16:creationId xmlns:a16="http://schemas.microsoft.com/office/drawing/2014/main" id="{FBE79860-DB21-2E17-9D78-339FB8E9EF05}"/>
              </a:ext>
            </a:extLst>
          </p:cNvPr>
          <p:cNvSpPr txBox="1"/>
          <p:nvPr/>
        </p:nvSpPr>
        <p:spPr>
          <a:xfrm>
            <a:off x="4726205" y="6241223"/>
            <a:ext cx="3616411" cy="241994"/>
          </a:xfrm>
          <a:prstGeom prst="rect">
            <a:avLst/>
          </a:prstGeom>
          <a:noFill/>
        </p:spPr>
        <p:txBody>
          <a:bodyPr wrap="none" lIns="0" tIns="0" rIns="0" bIns="0" rtlCol="0">
            <a:noAutofit/>
          </a:bodyPr>
          <a:lstStyle/>
          <a:p>
            <a:pPr algn="r"/>
            <a:r>
              <a:rPr lang="en-US" sz="1600" b="1">
                <a:latin typeface="Saans  SemiBold" panose="020B0504030103020203" pitchFamily="34" charset="77"/>
                <a:ea typeface="Saans  SemiBold" panose="020B0504030103020203" pitchFamily="34" charset="77"/>
                <a:cs typeface="Saans  SemiBold" panose="020B0504030103020203" pitchFamily="34" charset="77"/>
              </a:rPr>
              <a:t>leadingresolutions.com</a:t>
            </a:r>
          </a:p>
        </p:txBody>
      </p:sp>
      <p:sp>
        <p:nvSpPr>
          <p:cNvPr id="9" name="TextBox 8">
            <a:extLst>
              <a:ext uri="{FF2B5EF4-FFF2-40B4-BE49-F238E27FC236}">
                <a16:creationId xmlns:a16="http://schemas.microsoft.com/office/drawing/2014/main" id="{A4B4F58A-04EF-B84A-0E05-3770D5ADC3AE}"/>
              </a:ext>
            </a:extLst>
          </p:cNvPr>
          <p:cNvSpPr txBox="1"/>
          <p:nvPr/>
        </p:nvSpPr>
        <p:spPr>
          <a:xfrm>
            <a:off x="359999" y="5220000"/>
            <a:ext cx="7982617" cy="769441"/>
          </a:xfrm>
          <a:prstGeom prst="rect">
            <a:avLst/>
          </a:prstGeom>
          <a:noFill/>
        </p:spPr>
        <p:txBody>
          <a:bodyPr wrap="square" lIns="0" tIns="0" rIns="0" bIns="0" rtlCol="0">
            <a:spAutoFit/>
          </a:bodyPr>
          <a:lstStyle/>
          <a:p>
            <a:pPr>
              <a:spcAft>
                <a:spcPts val="600"/>
              </a:spcAft>
            </a:pPr>
            <a:r>
              <a:rPr lang="en-US" sz="800" b="1">
                <a:latin typeface="Saans" panose="020B0504030103020203" pitchFamily="34" charset="77"/>
                <a:ea typeface="Saans" panose="020B0504030103020203" pitchFamily="34" charset="77"/>
                <a:cs typeface="Saans" panose="020B0504030103020203" pitchFamily="34" charset="77"/>
              </a:rPr>
              <a:t>Confidentiality and Copyright</a:t>
            </a:r>
          </a:p>
          <a:p>
            <a:pPr>
              <a:spcAft>
                <a:spcPts val="600"/>
              </a:spcAft>
            </a:pPr>
            <a:r>
              <a:rPr lang="en-US" sz="800">
                <a:latin typeface="Saans  Light" panose="020B0304030103020203" pitchFamily="34" charset="77"/>
                <a:ea typeface="Saans  Light" panose="020B0304030103020203" pitchFamily="34" charset="77"/>
                <a:cs typeface="Saans  Light" panose="020B0304030103020203" pitchFamily="34" charset="77"/>
              </a:rPr>
              <a:t>We, Leading Resolutions Limited, own the copyright to this document. It contains proprietary information that belongs to us. It is subject to the confidentiality provisions we have made with you. Therefore, it must not be reproduced or disclosed to a third party unless we have given you our written consent first. </a:t>
            </a:r>
          </a:p>
          <a:p>
            <a:pPr>
              <a:spcAft>
                <a:spcPts val="600"/>
              </a:spcAft>
            </a:pPr>
            <a:r>
              <a:rPr lang="en-US" sz="800">
                <a:latin typeface="Saans  Light" panose="020B0304030103020203" pitchFamily="34" charset="77"/>
                <a:ea typeface="Saans  Light" panose="020B0304030103020203" pitchFamily="34" charset="77"/>
                <a:cs typeface="Saans  Light" panose="020B0304030103020203" pitchFamily="34" charset="77"/>
              </a:rPr>
              <a:t>We are submitting the information contained in this document on the understanding that only you and your staff will use it. If you employ external consultants, you must ensure that you restrict their use of this information to work related to your business.</a:t>
            </a:r>
          </a:p>
        </p:txBody>
      </p:sp>
      <p:sp>
        <p:nvSpPr>
          <p:cNvPr id="15" name="TextBox 14">
            <a:extLst>
              <a:ext uri="{FF2B5EF4-FFF2-40B4-BE49-F238E27FC236}">
                <a16:creationId xmlns:a16="http://schemas.microsoft.com/office/drawing/2014/main" id="{81BB72DD-0152-6A55-80A5-031AD874A8B5}"/>
              </a:ext>
            </a:extLst>
          </p:cNvPr>
          <p:cNvSpPr txBox="1"/>
          <p:nvPr/>
        </p:nvSpPr>
        <p:spPr>
          <a:xfrm>
            <a:off x="5220000" y="2969784"/>
            <a:ext cx="2879936" cy="553998"/>
          </a:xfrm>
          <a:prstGeom prst="rect">
            <a:avLst/>
          </a:prstGeom>
          <a:noFill/>
        </p:spPr>
        <p:txBody>
          <a:bodyPr wrap="square" lIns="0" tIns="0" rIns="0" bIns="0" rtlCol="0">
            <a:spAutoFit/>
          </a:bodyPr>
          <a:lstStyle/>
          <a:p>
            <a:r>
              <a:rPr lang="en-US" sz="1200">
                <a:latin typeface="Saans  Medium" panose="020B0504030103020203" pitchFamily="34" charset="77"/>
                <a:ea typeface="Saans  Medium" panose="020B0504030103020203" pitchFamily="34" charset="77"/>
                <a:cs typeface="Saans  Medium" panose="020B0504030103020203" pitchFamily="34" charset="77"/>
              </a:rPr>
              <a:t>Krista Linnel</a:t>
            </a:r>
          </a:p>
          <a:p>
            <a:r>
              <a:rPr lang="en-US" sz="1200">
                <a:solidFill>
                  <a:schemeClr val="bg2">
                    <a:lumMod val="75000"/>
                  </a:schemeClr>
                </a:solidFill>
                <a:latin typeface="Saans" panose="020B0504030103020203" pitchFamily="34" charset="77"/>
                <a:ea typeface="Saans" panose="020B0504030103020203" pitchFamily="34" charset="77"/>
                <a:cs typeface="Saans" panose="020B0504030103020203" pitchFamily="34" charset="77"/>
              </a:rPr>
              <a:t>Head of Marketing</a:t>
            </a:r>
          </a:p>
          <a:p>
            <a:r>
              <a:rPr lang="en-US" sz="1200">
                <a:latin typeface="Saans" panose="020B0504030103020203" pitchFamily="34" charset="77"/>
                <a:ea typeface="Saans" panose="020B0504030103020203" pitchFamily="34" charset="77"/>
                <a:cs typeface="Saans" panose="020B0504030103020203" pitchFamily="34" charset="77"/>
              </a:rPr>
              <a:t>krista.linnel@leadingresolutions.com</a:t>
            </a:r>
          </a:p>
        </p:txBody>
      </p:sp>
      <p:sp>
        <p:nvSpPr>
          <p:cNvPr id="5" name="Rounded Rectangle 4">
            <a:extLst>
              <a:ext uri="{FF2B5EF4-FFF2-40B4-BE49-F238E27FC236}">
                <a16:creationId xmlns:a16="http://schemas.microsoft.com/office/drawing/2014/main" id="{191502A2-E602-47E1-0369-0D7300C79443}"/>
              </a:ext>
            </a:extLst>
          </p:cNvPr>
          <p:cNvSpPr/>
          <p:nvPr/>
        </p:nvSpPr>
        <p:spPr>
          <a:xfrm>
            <a:off x="849741" y="6300000"/>
            <a:ext cx="792000" cy="288000"/>
          </a:xfrm>
          <a:prstGeom prst="roundRect">
            <a:avLst/>
          </a:prstGeom>
          <a:solidFill>
            <a:srgbClr val="C6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2F77AE-0E85-1315-7FCF-EC0354EBE97B}"/>
              </a:ext>
            </a:extLst>
          </p:cNvPr>
          <p:cNvSpPr txBox="1"/>
          <p:nvPr/>
        </p:nvSpPr>
        <p:spPr>
          <a:xfrm>
            <a:off x="360000" y="6300001"/>
            <a:ext cx="3616411" cy="241994"/>
          </a:xfrm>
          <a:prstGeom prst="rect">
            <a:avLst/>
          </a:prstGeom>
          <a:noFill/>
        </p:spPr>
        <p:txBody>
          <a:bodyPr wrap="none" lIns="0" tIns="0" rIns="0" bIns="0" rtlCol="0">
            <a:noAutofit/>
          </a:bodyPr>
          <a:lstStyle/>
          <a:p>
            <a:r>
              <a:rPr lang="en-US" sz="1600">
                <a:latin typeface="Saans" panose="020B0504030103020203" pitchFamily="34" charset="77"/>
                <a:ea typeface="Saans" panose="020B0504030103020203" pitchFamily="34" charset="77"/>
                <a:cs typeface="Saans" panose="020B0504030103020203" pitchFamily="34" charset="77"/>
              </a:rPr>
              <a:t>Your  Delivery  Technology Consultancy</a:t>
            </a:r>
          </a:p>
        </p:txBody>
      </p:sp>
      <p:pic>
        <p:nvPicPr>
          <p:cNvPr id="3" name="Picture 2">
            <a:extLst>
              <a:ext uri="{FF2B5EF4-FFF2-40B4-BE49-F238E27FC236}">
                <a16:creationId xmlns:a16="http://schemas.microsoft.com/office/drawing/2014/main" id="{0DB47ADA-C431-254F-D1D3-CB769F477DE6}"/>
              </a:ext>
            </a:extLst>
          </p:cNvPr>
          <p:cNvPicPr>
            <a:picLocks noChangeAspect="1" noChangeArrowheads="1"/>
          </p:cNvPicPr>
          <p:nvPr/>
        </p:nvPicPr>
        <p:blipFill>
          <a:blip r:embed="rId2"/>
          <a:srcRect/>
          <a:stretch/>
        </p:blipFill>
        <p:spPr bwMode="auto">
          <a:xfrm>
            <a:off x="4320269" y="2886783"/>
            <a:ext cx="720000" cy="720000"/>
          </a:xfrm>
          <a:prstGeom prst="ellipse">
            <a:avLst/>
          </a:prstGeom>
          <a:solidFill>
            <a:schemeClr val="accent5"/>
          </a:solidFill>
          <a:ln w="12700" cap="rnd">
            <a:noFill/>
          </a:ln>
          <a:effectLst/>
        </p:spPr>
      </p:pic>
      <p:pic>
        <p:nvPicPr>
          <p:cNvPr id="2" name="Picture Placeholder 8">
            <a:extLst>
              <a:ext uri="{FF2B5EF4-FFF2-40B4-BE49-F238E27FC236}">
                <a16:creationId xmlns:a16="http://schemas.microsoft.com/office/drawing/2014/main" id="{F23D0C9E-34BB-C592-4250-FC93D72EFB74}"/>
              </a:ext>
            </a:extLst>
          </p:cNvPr>
          <p:cNvPicPr>
            <a:picLocks noChangeAspect="1"/>
          </p:cNvPicPr>
          <p:nvPr/>
        </p:nvPicPr>
        <p:blipFill>
          <a:blip r:embed="rId3"/>
          <a:srcRect l="5449" r="5449"/>
          <a:stretch/>
        </p:blipFill>
        <p:spPr>
          <a:xfrm>
            <a:off x="563193" y="2886783"/>
            <a:ext cx="720000" cy="720000"/>
          </a:xfrm>
          <a:prstGeom prst="ellipse">
            <a:avLst/>
          </a:prstGeom>
        </p:spPr>
      </p:pic>
      <p:sp>
        <p:nvSpPr>
          <p:cNvPr id="10" name="TextBox 9">
            <a:extLst>
              <a:ext uri="{FF2B5EF4-FFF2-40B4-BE49-F238E27FC236}">
                <a16:creationId xmlns:a16="http://schemas.microsoft.com/office/drawing/2014/main" id="{91E03632-EEEE-9C2A-CDCD-9AF1BC410A10}"/>
              </a:ext>
            </a:extLst>
          </p:cNvPr>
          <p:cNvSpPr txBox="1"/>
          <p:nvPr/>
        </p:nvSpPr>
        <p:spPr>
          <a:xfrm>
            <a:off x="1401393" y="2969784"/>
            <a:ext cx="2879936" cy="553998"/>
          </a:xfrm>
          <a:prstGeom prst="rect">
            <a:avLst/>
          </a:prstGeom>
          <a:noFill/>
        </p:spPr>
        <p:txBody>
          <a:bodyPr wrap="square" lIns="0" tIns="0" rIns="0" bIns="0" rtlCol="0">
            <a:spAutoFit/>
          </a:bodyPr>
          <a:lstStyle/>
          <a:p>
            <a:pPr algn="l" rtl="0"/>
            <a:r>
              <a:rPr lang="en-US" sz="1200" kern="12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Jon Bance</a:t>
            </a:r>
          </a:p>
          <a:p>
            <a:r>
              <a:rPr lang="en-US" sz="1200">
                <a:solidFill>
                  <a:schemeClr val="bg2">
                    <a:lumMod val="75000"/>
                  </a:schemeClr>
                </a:solidFill>
                <a:latin typeface="Saans  Light" panose="020B0304030103020203" pitchFamily="34" charset="0"/>
                <a:ea typeface="Saans  Light" panose="020B0304030103020203" pitchFamily="34" charset="0"/>
                <a:cs typeface="Saans  Light" panose="020B0304030103020203" pitchFamily="34" charset="0"/>
              </a:rPr>
              <a:t>Chief Operations Officer</a:t>
            </a:r>
          </a:p>
          <a:p>
            <a:r>
              <a:rPr lang="en-US" sz="1200">
                <a:latin typeface="Saans" panose="020B0504030103020203" pitchFamily="34" charset="77"/>
                <a:ea typeface="Saans" panose="020B0504030103020203" pitchFamily="34" charset="77"/>
                <a:cs typeface="Saans" panose="020B0504030103020203" pitchFamily="34" charset="77"/>
              </a:rPr>
              <a:t>Jon.bance@leadingresolutions.com</a:t>
            </a:r>
          </a:p>
        </p:txBody>
      </p:sp>
      <p:sp>
        <p:nvSpPr>
          <p:cNvPr id="12" name="Graphic 4">
            <a:extLst>
              <a:ext uri="{FF2B5EF4-FFF2-40B4-BE49-F238E27FC236}">
                <a16:creationId xmlns:a16="http://schemas.microsoft.com/office/drawing/2014/main" id="{3C12F375-AF01-26AE-841B-AEC592AC98A9}"/>
              </a:ext>
            </a:extLst>
          </p:cNvPr>
          <p:cNvSpPr/>
          <p:nvPr/>
        </p:nvSpPr>
        <p:spPr>
          <a:xfrm>
            <a:off x="8592000" y="0"/>
            <a:ext cx="3600000" cy="6856730"/>
          </a:xfrm>
          <a:custGeom>
            <a:avLst/>
            <a:gdLst>
              <a:gd name="connsiteX0" fmla="*/ 358940 w 3235535"/>
              <a:gd name="connsiteY0" fmla="*/ 0 h 6856730"/>
              <a:gd name="connsiteX1" fmla="*/ 0 w 3235535"/>
              <a:gd name="connsiteY1" fmla="*/ 359410 h 6856730"/>
              <a:gd name="connsiteX2" fmla="*/ 0 w 3235535"/>
              <a:gd name="connsiteY2" fmla="*/ 6497320 h 6856730"/>
              <a:gd name="connsiteX3" fmla="*/ 358940 w 3235535"/>
              <a:gd name="connsiteY3" fmla="*/ 6856731 h 6856730"/>
              <a:gd name="connsiteX4" fmla="*/ 3235536 w 3235535"/>
              <a:gd name="connsiteY4" fmla="*/ 6856731 h 6856730"/>
              <a:gd name="connsiteX5" fmla="*/ 3235536 w 3235535"/>
              <a:gd name="connsiteY5" fmla="*/ 0 h 6856730"/>
              <a:gd name="connsiteX6" fmla="*/ 358940 w 3235535"/>
              <a:gd name="connsiteY6" fmla="*/ 0 h 685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535" h="6856730">
                <a:moveTo>
                  <a:pt x="358940" y="0"/>
                </a:moveTo>
                <a:cubicBezTo>
                  <a:pt x="161079" y="0"/>
                  <a:pt x="0" y="161290"/>
                  <a:pt x="0" y="359410"/>
                </a:cubicBezTo>
                <a:lnTo>
                  <a:pt x="0" y="6497320"/>
                </a:lnTo>
                <a:cubicBezTo>
                  <a:pt x="0" y="6696710"/>
                  <a:pt x="161079" y="6856731"/>
                  <a:pt x="358940" y="6856731"/>
                </a:cubicBezTo>
                <a:lnTo>
                  <a:pt x="3235536" y="6856731"/>
                </a:lnTo>
                <a:lnTo>
                  <a:pt x="3235536" y="0"/>
                </a:lnTo>
                <a:lnTo>
                  <a:pt x="358940" y="0"/>
                </a:lnTo>
                <a:close/>
              </a:path>
            </a:pathLst>
          </a:custGeom>
          <a:blipFill>
            <a:blip r:embed="rId4"/>
            <a:stretch>
              <a:fillRect/>
            </a:stretch>
          </a:blipFill>
          <a:ln w="12663" cap="flat">
            <a:noFill/>
            <a:prstDash val="solid"/>
            <a:miter/>
          </a:ln>
        </p:spPr>
        <p:txBody>
          <a:bodyPr rtlCol="0" anchor="ctr"/>
          <a:lstStyle/>
          <a:p>
            <a:endParaRPr lang="en-US"/>
          </a:p>
        </p:txBody>
      </p:sp>
    </p:spTree>
    <p:extLst>
      <p:ext uri="{BB962C8B-B14F-4D97-AF65-F5344CB8AC3E}">
        <p14:creationId xmlns:p14="http://schemas.microsoft.com/office/powerpoint/2010/main" val="64270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220B8-A294-6435-1250-5EAD3F55EC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AD94BF-E06C-9378-83EB-C4036263992B}"/>
              </a:ext>
            </a:extLst>
          </p:cNvPr>
          <p:cNvPicPr>
            <a:picLocks noChangeAspect="1"/>
          </p:cNvPicPr>
          <p:nvPr/>
        </p:nvPicPr>
        <p:blipFill>
          <a:blip r:embed="rId3"/>
          <a:stretch>
            <a:fillRect/>
          </a:stretch>
        </p:blipFill>
        <p:spPr>
          <a:xfrm>
            <a:off x="360000" y="360000"/>
            <a:ext cx="1800000" cy="190581"/>
          </a:xfrm>
          <a:prstGeom prst="rect">
            <a:avLst/>
          </a:prstGeom>
        </p:spPr>
      </p:pic>
      <p:sp>
        <p:nvSpPr>
          <p:cNvPr id="15" name="object 4">
            <a:extLst>
              <a:ext uri="{FF2B5EF4-FFF2-40B4-BE49-F238E27FC236}">
                <a16:creationId xmlns:a16="http://schemas.microsoft.com/office/drawing/2014/main" id="{7D4CC1E0-9B38-6B08-7061-393B6C7C00A0}"/>
              </a:ext>
            </a:extLst>
          </p:cNvPr>
          <p:cNvSpPr txBox="1">
            <a:spLocks/>
          </p:cNvSpPr>
          <p:nvPr/>
        </p:nvSpPr>
        <p:spPr>
          <a:xfrm>
            <a:off x="4594849" y="857074"/>
            <a:ext cx="7119071" cy="500137"/>
          </a:xfrm>
          <a:prstGeom prst="rect">
            <a:avLst/>
          </a:prstGeom>
          <a:noFill/>
        </p:spPr>
        <p:txBody>
          <a:bodyPr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900"/>
              </a:lnSpc>
            </a:pPr>
            <a:r>
              <a:rPr lang="en-GB">
                <a:latin typeface="Saans  Medium" panose="020B0504030103020203" pitchFamily="34" charset="77"/>
                <a:ea typeface="Saans  Medium" panose="020B0504030103020203" pitchFamily="34" charset="77"/>
                <a:cs typeface="Saans  Medium" panose="020B0504030103020203" pitchFamily="34" charset="77"/>
              </a:rPr>
              <a:t>A message from our COO</a:t>
            </a:r>
          </a:p>
        </p:txBody>
      </p:sp>
      <p:sp>
        <p:nvSpPr>
          <p:cNvPr id="16" name="object 5">
            <a:extLst>
              <a:ext uri="{FF2B5EF4-FFF2-40B4-BE49-F238E27FC236}">
                <a16:creationId xmlns:a16="http://schemas.microsoft.com/office/drawing/2014/main" id="{C21633A4-592D-7BE1-D258-E7AE9B2F4FFA}"/>
              </a:ext>
            </a:extLst>
          </p:cNvPr>
          <p:cNvSpPr txBox="1"/>
          <p:nvPr/>
        </p:nvSpPr>
        <p:spPr>
          <a:xfrm>
            <a:off x="4673535" y="1473205"/>
            <a:ext cx="6961701" cy="4116512"/>
          </a:xfrm>
          <a:prstGeom prst="rect">
            <a:avLst/>
          </a:prstGeom>
        </p:spPr>
        <p:txBody>
          <a:bodyPr vert="horz" wrap="square" lIns="0" tIns="12700" rIns="0" bIns="0" rtlCol="0">
            <a:spAutoFit/>
          </a:bodyPr>
          <a:lstStyle/>
          <a:p>
            <a:pPr marL="12700" marR="5080">
              <a:spcAft>
                <a:spcPts val="600"/>
              </a:spcAft>
            </a:pPr>
            <a:r>
              <a:rPr lang="en-GB" sz="1500" spc="-45" dirty="0">
                <a:latin typeface="Saans  Light" panose="020B0304030103020203" pitchFamily="34" charset="0"/>
                <a:ea typeface="Saans  Light" panose="020B0304030103020203" pitchFamily="34" charset="0"/>
                <a:cs typeface="Saans  Light" panose="020B0304030103020203" pitchFamily="34" charset="0"/>
              </a:rPr>
              <a:t>       </a:t>
            </a:r>
            <a:r>
              <a:rPr lang="en-GB" sz="1600" spc="-45" dirty="0">
                <a:latin typeface="Saans  Light" panose="020B0304030103020203" pitchFamily="34" charset="0"/>
                <a:ea typeface="Saans  Light" panose="020B0304030103020203" pitchFamily="34" charset="0"/>
                <a:cs typeface="Saans  Light" panose="020B0304030103020203" pitchFamily="34" charset="0"/>
              </a:rPr>
              <a:t>Now in our second year as members of the Management Consultancies Association (MCA), our involvement reflects a growing maturity in our contribution to the consulting profession and a continued commitment to high standards of delivery, integrity, and impact.</a:t>
            </a:r>
          </a:p>
          <a:p>
            <a:pPr marL="12700" marR="5080">
              <a:spcBef>
                <a:spcPts val="100"/>
              </a:spcBef>
              <a:spcAft>
                <a:spcPts val="600"/>
              </a:spcAft>
            </a:pPr>
            <a:r>
              <a:rPr lang="en-GB" sz="1600" spc="-45" dirty="0">
                <a:latin typeface="Saans  Light" panose="020B0304030103020203" pitchFamily="34" charset="0"/>
                <a:ea typeface="Saans  Light" panose="020B0304030103020203" pitchFamily="34" charset="0"/>
                <a:cs typeface="Saans  Light" panose="020B0304030103020203" pitchFamily="34" charset="0"/>
              </a:rPr>
              <a:t>We were proud to be named a finalist in the MCA Awards 2025, recognised in the Project Category for Social Value for our work with the European Association for Cardio‑Thoracic Surgery (EACTS).</a:t>
            </a:r>
          </a:p>
          <a:p>
            <a:pPr marL="12700" marR="5080">
              <a:spcBef>
                <a:spcPts val="100"/>
              </a:spcBef>
              <a:spcAft>
                <a:spcPts val="600"/>
              </a:spcAft>
            </a:pPr>
            <a:r>
              <a:rPr lang="en-GB" sz="1600" spc="-45" dirty="0">
                <a:latin typeface="Saans  Light" panose="020B0304030103020203" pitchFamily="34" charset="0"/>
                <a:ea typeface="Saans  Light" panose="020B0304030103020203" pitchFamily="34" charset="0"/>
                <a:cs typeface="Saans  Light" panose="020B0304030103020203" pitchFamily="34" charset="0"/>
              </a:rPr>
              <a:t>Building on this momentum, we have recently submitted an MCA Award for Technology Transformation this year, recognising our work with Bupa, reflecting our continued focus on delivering technology‑led change with measurable, real‑world impact.</a:t>
            </a:r>
          </a:p>
          <a:p>
            <a:pPr marL="12700" marR="5080">
              <a:spcAft>
                <a:spcPts val="600"/>
              </a:spcAft>
            </a:pPr>
            <a:r>
              <a:rPr lang="en-GB" sz="1600" spc="-45" dirty="0">
                <a:latin typeface="Saans  Light" panose="020B0304030103020203" pitchFamily="34" charset="0"/>
                <a:ea typeface="Saans  Light" panose="020B0304030103020203" pitchFamily="34" charset="0"/>
                <a:cs typeface="Saans  Light" panose="020B0304030103020203" pitchFamily="34" charset="0"/>
              </a:rPr>
              <a:t>As our engagement with the MCA deepens, we remain focused on sharing best practices, learning from the wider consulting community, and delivering meaningful, outcome‑driven work that creates lasting value for our clients and society.</a:t>
            </a:r>
            <a:endParaRPr sz="1600" spc="-45" dirty="0">
              <a:latin typeface="Saans  Light" panose="020B0304030103020203" pitchFamily="34" charset="0"/>
              <a:ea typeface="Saans  Light" panose="020B0304030103020203" pitchFamily="34" charset="0"/>
              <a:cs typeface="Saans  Light" panose="020B0304030103020203" pitchFamily="34" charset="0"/>
            </a:endParaRPr>
          </a:p>
        </p:txBody>
      </p:sp>
      <p:pic>
        <p:nvPicPr>
          <p:cNvPr id="17" name="Picture Placeholder 8">
            <a:extLst>
              <a:ext uri="{FF2B5EF4-FFF2-40B4-BE49-F238E27FC236}">
                <a16:creationId xmlns:a16="http://schemas.microsoft.com/office/drawing/2014/main" id="{4B192B8E-68E1-ECAD-ACB7-F290311DA697}"/>
              </a:ext>
            </a:extLst>
          </p:cNvPr>
          <p:cNvPicPr>
            <a:picLocks noChangeAspect="1"/>
          </p:cNvPicPr>
          <p:nvPr/>
        </p:nvPicPr>
        <p:blipFill>
          <a:blip r:embed="rId4"/>
          <a:srcRect l="5449" r="5449"/>
          <a:stretch/>
        </p:blipFill>
        <p:spPr>
          <a:xfrm>
            <a:off x="4673535" y="5512974"/>
            <a:ext cx="720000" cy="720000"/>
          </a:xfrm>
          <a:prstGeom prst="ellipse">
            <a:avLst/>
          </a:prstGeom>
        </p:spPr>
      </p:pic>
      <p:sp>
        <p:nvSpPr>
          <p:cNvPr id="18" name="TextBox 17">
            <a:extLst>
              <a:ext uri="{FF2B5EF4-FFF2-40B4-BE49-F238E27FC236}">
                <a16:creationId xmlns:a16="http://schemas.microsoft.com/office/drawing/2014/main" id="{7C7179CD-6285-3F2F-4BC8-D7FCD68ADAF0}"/>
              </a:ext>
            </a:extLst>
          </p:cNvPr>
          <p:cNvSpPr txBox="1"/>
          <p:nvPr/>
        </p:nvSpPr>
        <p:spPr>
          <a:xfrm>
            <a:off x="5621307" y="5673080"/>
            <a:ext cx="2879936" cy="369332"/>
          </a:xfrm>
          <a:prstGeom prst="rect">
            <a:avLst/>
          </a:prstGeom>
          <a:noFill/>
        </p:spPr>
        <p:txBody>
          <a:bodyPr wrap="square" lIns="0" tIns="0" rIns="0" bIns="0" rtlCol="0">
            <a:spAutoFit/>
          </a:bodyPr>
          <a:lstStyle/>
          <a:p>
            <a:pPr algn="l" rtl="0"/>
            <a:r>
              <a:rPr lang="en-US" sz="1200" kern="12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Jon Bance</a:t>
            </a:r>
          </a:p>
          <a:p>
            <a:r>
              <a:rPr lang="en-US" sz="1200">
                <a:solidFill>
                  <a:schemeClr val="bg2">
                    <a:lumMod val="75000"/>
                  </a:schemeClr>
                </a:solidFill>
                <a:latin typeface="Saans  Light" panose="020B0304030103020203" pitchFamily="34" charset="0"/>
                <a:ea typeface="Saans  Light" panose="020B0304030103020203" pitchFamily="34" charset="0"/>
                <a:cs typeface="Saans  Light" panose="020B0304030103020203" pitchFamily="34" charset="0"/>
              </a:rPr>
              <a:t>Chief Operations Officer</a:t>
            </a:r>
          </a:p>
        </p:txBody>
      </p:sp>
      <p:pic>
        <p:nvPicPr>
          <p:cNvPr id="19" name="Picture 18">
            <a:extLst>
              <a:ext uri="{FF2B5EF4-FFF2-40B4-BE49-F238E27FC236}">
                <a16:creationId xmlns:a16="http://schemas.microsoft.com/office/drawing/2014/main" id="{A7D85139-DFFF-12EB-B056-9B2E0D4BA51A}"/>
              </a:ext>
            </a:extLst>
          </p:cNvPr>
          <p:cNvPicPr>
            <a:picLocks noChangeAspect="1"/>
          </p:cNvPicPr>
          <p:nvPr/>
        </p:nvPicPr>
        <p:blipFill>
          <a:blip r:embed="rId5"/>
          <a:stretch>
            <a:fillRect/>
          </a:stretch>
        </p:blipFill>
        <p:spPr>
          <a:xfrm>
            <a:off x="4632439" y="1328198"/>
            <a:ext cx="333422" cy="436814"/>
          </a:xfrm>
          <a:prstGeom prst="rect">
            <a:avLst/>
          </a:prstGeom>
        </p:spPr>
      </p:pic>
      <p:pic>
        <p:nvPicPr>
          <p:cNvPr id="20" name="Picture 19">
            <a:extLst>
              <a:ext uri="{FF2B5EF4-FFF2-40B4-BE49-F238E27FC236}">
                <a16:creationId xmlns:a16="http://schemas.microsoft.com/office/drawing/2014/main" id="{6E937F94-58AF-8D10-F4C4-12C98E9625E2}"/>
              </a:ext>
            </a:extLst>
          </p:cNvPr>
          <p:cNvPicPr>
            <a:picLocks noChangeAspect="1"/>
          </p:cNvPicPr>
          <p:nvPr/>
        </p:nvPicPr>
        <p:blipFill>
          <a:blip r:embed="rId6"/>
          <a:stretch>
            <a:fillRect/>
          </a:stretch>
        </p:blipFill>
        <p:spPr>
          <a:xfrm>
            <a:off x="5393535" y="5172834"/>
            <a:ext cx="323895" cy="285790"/>
          </a:xfrm>
          <a:prstGeom prst="rect">
            <a:avLst/>
          </a:prstGeom>
        </p:spPr>
      </p:pic>
      <p:sp>
        <p:nvSpPr>
          <p:cNvPr id="21" name="Graphic 2">
            <a:extLst>
              <a:ext uri="{FF2B5EF4-FFF2-40B4-BE49-F238E27FC236}">
                <a16:creationId xmlns:a16="http://schemas.microsoft.com/office/drawing/2014/main" id="{BFC61C8E-7FB9-DAF9-7983-EC179D7FF234}"/>
              </a:ext>
            </a:extLst>
          </p:cNvPr>
          <p:cNvSpPr/>
          <p:nvPr/>
        </p:nvSpPr>
        <p:spPr>
          <a:xfrm>
            <a:off x="365" y="0"/>
            <a:ext cx="4319270" cy="6858000"/>
          </a:xfrm>
          <a:custGeom>
            <a:avLst/>
            <a:gdLst>
              <a:gd name="connsiteX0" fmla="*/ 0 w 4319270"/>
              <a:gd name="connsiteY0" fmla="*/ 0 h 6858000"/>
              <a:gd name="connsiteX1" fmla="*/ 0 w 4319270"/>
              <a:gd name="connsiteY1" fmla="*/ 0 h 6858000"/>
              <a:gd name="connsiteX2" fmla="*/ 0 w 4319270"/>
              <a:gd name="connsiteY2" fmla="*/ 6858000 h 6858000"/>
              <a:gd name="connsiteX3" fmla="*/ 3959860 w 4319270"/>
              <a:gd name="connsiteY3" fmla="*/ 6858000 h 6858000"/>
              <a:gd name="connsiteX4" fmla="*/ 4319270 w 4319270"/>
              <a:gd name="connsiteY4" fmla="*/ 6498590 h 6858000"/>
              <a:gd name="connsiteX5" fmla="*/ 4319270 w 4319270"/>
              <a:gd name="connsiteY5" fmla="*/ 359410 h 6858000"/>
              <a:gd name="connsiteX6" fmla="*/ 3959860 w 4319270"/>
              <a:gd name="connsiteY6" fmla="*/ 0 h 6858000"/>
              <a:gd name="connsiteX7" fmla="*/ 0 w 431927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9270" h="6858000">
                <a:moveTo>
                  <a:pt x="0" y="0"/>
                </a:moveTo>
                <a:lnTo>
                  <a:pt x="0" y="0"/>
                </a:lnTo>
                <a:lnTo>
                  <a:pt x="0" y="6858000"/>
                </a:lnTo>
                <a:lnTo>
                  <a:pt x="3959860" y="6858000"/>
                </a:lnTo>
                <a:cubicBezTo>
                  <a:pt x="4159250" y="6858000"/>
                  <a:pt x="4319270" y="6696710"/>
                  <a:pt x="4319270" y="6498590"/>
                </a:cubicBezTo>
                <a:lnTo>
                  <a:pt x="4319270" y="359410"/>
                </a:lnTo>
                <a:cubicBezTo>
                  <a:pt x="4319270" y="160020"/>
                  <a:pt x="4157980" y="0"/>
                  <a:pt x="3959860" y="0"/>
                </a:cubicBezTo>
                <a:lnTo>
                  <a:pt x="0" y="0"/>
                </a:lnTo>
                <a:close/>
              </a:path>
            </a:pathLst>
          </a:custGeom>
          <a:blipFill dpi="0" rotWithShape="1">
            <a:blip r:embed="rId7"/>
            <a:srcRect/>
            <a:stretch>
              <a:fillRect/>
            </a:stretch>
          </a:blipFill>
          <a:ln w="12691" cap="flat">
            <a:noFill/>
            <a:prstDash val="solid"/>
            <a:miter/>
          </a:ln>
        </p:spPr>
        <p:txBody>
          <a:bodyPr rtlCol="0" anchor="ctr"/>
          <a:lstStyle/>
          <a:p>
            <a:endParaRPr lang="en-US"/>
          </a:p>
        </p:txBody>
      </p:sp>
    </p:spTree>
    <p:extLst>
      <p:ext uri="{BB962C8B-B14F-4D97-AF65-F5344CB8AC3E}">
        <p14:creationId xmlns:p14="http://schemas.microsoft.com/office/powerpoint/2010/main" val="4130931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FD43EE3A-52AB-F1B7-A89C-1FDD30353E76}"/>
              </a:ext>
            </a:extLst>
          </p:cNvPr>
          <p:cNvPicPr>
            <a:picLocks noGrp="1" noChangeAspect="1"/>
          </p:cNvPicPr>
          <p:nvPr>
            <p:ph type="pic" sz="quarter" idx="12"/>
          </p:nvPr>
        </p:nvPicPr>
        <p:blipFill>
          <a:blip r:embed="rId2"/>
          <a:srcRect/>
          <a:stretch/>
        </p:blipFill>
        <p:spPr/>
      </p:pic>
      <p:sp>
        <p:nvSpPr>
          <p:cNvPr id="3" name="Text Placeholder 2">
            <a:extLst>
              <a:ext uri="{FF2B5EF4-FFF2-40B4-BE49-F238E27FC236}">
                <a16:creationId xmlns:a16="http://schemas.microsoft.com/office/drawing/2014/main" id="{CCD0E9C0-C468-51D5-F60B-7E9A04C3D5E5}"/>
              </a:ext>
            </a:extLst>
          </p:cNvPr>
          <p:cNvSpPr>
            <a:spLocks noGrp="1"/>
          </p:cNvSpPr>
          <p:nvPr>
            <p:ph type="body" sz="quarter" idx="11"/>
          </p:nvPr>
        </p:nvSpPr>
        <p:spPr/>
        <p:txBody>
          <a:bodyPr>
            <a:normAutofit lnSpcReduction="10000"/>
          </a:bodyPr>
          <a:lstStyle/>
          <a:p>
            <a:r>
              <a:rPr lang="en-US"/>
              <a:t>Real people.</a:t>
            </a:r>
          </a:p>
          <a:p>
            <a:r>
              <a:rPr lang="en-US"/>
              <a:t>Real experience.</a:t>
            </a:r>
          </a:p>
          <a:p>
            <a:r>
              <a:rPr lang="en-US"/>
              <a:t>Real results.</a:t>
            </a:r>
          </a:p>
        </p:txBody>
      </p:sp>
      <p:pic>
        <p:nvPicPr>
          <p:cNvPr id="4" name="Picture 3">
            <a:extLst>
              <a:ext uri="{FF2B5EF4-FFF2-40B4-BE49-F238E27FC236}">
                <a16:creationId xmlns:a16="http://schemas.microsoft.com/office/drawing/2014/main" id="{DEFCE128-6D91-BD62-2537-ECC677883232}"/>
              </a:ext>
            </a:extLst>
          </p:cNvPr>
          <p:cNvPicPr>
            <a:picLocks noChangeAspect="1"/>
          </p:cNvPicPr>
          <p:nvPr/>
        </p:nvPicPr>
        <p:blipFill>
          <a:blip r:embed="rId3"/>
          <a:stretch>
            <a:fillRect/>
          </a:stretch>
        </p:blipFill>
        <p:spPr>
          <a:xfrm>
            <a:off x="360000" y="360000"/>
            <a:ext cx="1800000" cy="190575"/>
          </a:xfrm>
          <a:prstGeom prst="rect">
            <a:avLst/>
          </a:prstGeom>
        </p:spPr>
      </p:pic>
    </p:spTree>
    <p:extLst>
      <p:ext uri="{BB962C8B-B14F-4D97-AF65-F5344CB8AC3E}">
        <p14:creationId xmlns:p14="http://schemas.microsoft.com/office/powerpoint/2010/main" val="662624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77BC2-939F-16AE-193D-BC2E635C682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B6C83EBD-0499-780B-532C-73A7C4F1B85B}"/>
              </a:ext>
            </a:extLst>
          </p:cNvPr>
          <p:cNvSpPr/>
          <p:nvPr/>
        </p:nvSpPr>
        <p:spPr>
          <a:xfrm>
            <a:off x="359999" y="2464803"/>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pPr marL="0" lvl="2"/>
            <a:r>
              <a:rPr lang="en-GB" sz="1600" dirty="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Real world experience - </a:t>
            </a:r>
            <a:r>
              <a:rPr lang="en-GB" sz="1600" dirty="0">
                <a:solidFill>
                  <a:schemeClr val="tx1"/>
                </a:solidFill>
                <a:latin typeface="Saans  Light" panose="020B0304030103020203" pitchFamily="34" charset="77"/>
                <a:ea typeface="Saans  Light" panose="020B0304030103020203" pitchFamily="34" charset="77"/>
                <a:cs typeface="Saans  Light" panose="020B0304030103020203" pitchFamily="34" charset="77"/>
              </a:rPr>
              <a:t>our team of practitioners all have industry experience</a:t>
            </a:r>
          </a:p>
        </p:txBody>
      </p:sp>
      <p:sp>
        <p:nvSpPr>
          <p:cNvPr id="4" name="Rounded Rectangle 3">
            <a:extLst>
              <a:ext uri="{FF2B5EF4-FFF2-40B4-BE49-F238E27FC236}">
                <a16:creationId xmlns:a16="http://schemas.microsoft.com/office/drawing/2014/main" id="{07E82B4D-BF4F-1E5F-D8F8-D6E381328665}"/>
              </a:ext>
            </a:extLst>
          </p:cNvPr>
          <p:cNvSpPr/>
          <p:nvPr/>
        </p:nvSpPr>
        <p:spPr>
          <a:xfrm>
            <a:off x="3266399" y="2464803"/>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r>
              <a:rPr lang="en-GB" sz="16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Proudly independent - </a:t>
            </a:r>
            <a:r>
              <a:rPr lang="en-GB" sz="1600">
                <a:solidFill>
                  <a:schemeClr val="tx1"/>
                </a:solidFill>
                <a:latin typeface="Saans  Light" panose="020B0304030103020203" pitchFamily="34" charset="77"/>
                <a:ea typeface="Saans  Light" panose="020B0304030103020203" pitchFamily="34" charset="77"/>
                <a:cs typeface="Saans  Light" panose="020B0304030103020203" pitchFamily="34" charset="77"/>
              </a:rPr>
              <a:t>we provide unbiased, client-centric advice that places our clients interests at the forefront</a:t>
            </a:r>
          </a:p>
          <a:p>
            <a:endParaRPr lang="en-US" sz="1600">
              <a:solidFill>
                <a:schemeClr val="tx1"/>
              </a:solidFill>
              <a:latin typeface="Saans  Light" panose="020B0304030103020203" pitchFamily="34" charset="77"/>
              <a:ea typeface="Saans  Light" panose="020B0304030103020203" pitchFamily="34" charset="77"/>
              <a:cs typeface="Saans  Light" panose="020B0304030103020203" pitchFamily="34" charset="77"/>
            </a:endParaRPr>
          </a:p>
        </p:txBody>
      </p:sp>
      <p:sp>
        <p:nvSpPr>
          <p:cNvPr id="5" name="Rounded Rectangle 4">
            <a:extLst>
              <a:ext uri="{FF2B5EF4-FFF2-40B4-BE49-F238E27FC236}">
                <a16:creationId xmlns:a16="http://schemas.microsoft.com/office/drawing/2014/main" id="{CB4DF8E5-46A0-6D26-47DB-4DF14A7C267E}"/>
              </a:ext>
            </a:extLst>
          </p:cNvPr>
          <p:cNvSpPr/>
          <p:nvPr/>
        </p:nvSpPr>
        <p:spPr>
          <a:xfrm>
            <a:off x="6172799" y="2464803"/>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r>
              <a:rPr lang="en-GB" sz="16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Ceaseless dedication - </a:t>
            </a:r>
            <a:r>
              <a:rPr lang="en-GB" sz="1600">
                <a:solidFill>
                  <a:schemeClr val="tx1"/>
                </a:solidFill>
                <a:latin typeface="Saans  Light" panose="020B0304030103020203" pitchFamily="34" charset="77"/>
                <a:ea typeface="Saans  Light" panose="020B0304030103020203" pitchFamily="34" charset="77"/>
                <a:cs typeface="Saans  Light" panose="020B0304030103020203" pitchFamily="34" charset="77"/>
              </a:rPr>
              <a:t>we consistently go beyond expectations to deliver measurable client outcomes</a:t>
            </a:r>
            <a:endParaRPr lang="en-US" sz="1600">
              <a:solidFill>
                <a:schemeClr val="tx1"/>
              </a:solidFill>
              <a:latin typeface="Saans  Light" panose="020B0304030103020203" pitchFamily="34" charset="77"/>
              <a:ea typeface="Saans  Light" panose="020B0304030103020203" pitchFamily="34" charset="77"/>
              <a:cs typeface="Saans  Light" panose="020B0304030103020203" pitchFamily="34" charset="77"/>
            </a:endParaRPr>
          </a:p>
        </p:txBody>
      </p:sp>
      <p:sp>
        <p:nvSpPr>
          <p:cNvPr id="7" name="TextBox 6">
            <a:extLst>
              <a:ext uri="{FF2B5EF4-FFF2-40B4-BE49-F238E27FC236}">
                <a16:creationId xmlns:a16="http://schemas.microsoft.com/office/drawing/2014/main" id="{5D74F418-D970-9CC4-CA22-FA9879687909}"/>
              </a:ext>
            </a:extLst>
          </p:cNvPr>
          <p:cNvSpPr txBox="1"/>
          <p:nvPr/>
        </p:nvSpPr>
        <p:spPr>
          <a:xfrm>
            <a:off x="360000" y="1080000"/>
            <a:ext cx="11832000" cy="1205458"/>
          </a:xfrm>
          <a:prstGeom prst="rect">
            <a:avLst/>
          </a:prstGeom>
          <a:noFill/>
        </p:spPr>
        <p:txBody>
          <a:bodyPr wrap="square" lIns="0" tIns="0" rIns="0" bIns="0" rtlCol="0">
            <a:spAutoFit/>
          </a:bodyPr>
          <a:lstStyle/>
          <a:p>
            <a:pPr>
              <a:lnSpc>
                <a:spcPts val="4700"/>
              </a:lnSpc>
            </a:pPr>
            <a:r>
              <a:rPr lang="en-GB" sz="4200">
                <a:latin typeface="Saans  Medium" panose="020B0504030103020203" pitchFamily="34" charset="77"/>
                <a:ea typeface="Saans  Medium" panose="020B0504030103020203" pitchFamily="34" charset="77"/>
                <a:cs typeface="Saans  Medium" panose="020B0504030103020203" pitchFamily="34" charset="77"/>
              </a:rPr>
              <a:t>Our client-first commitment has built enduring, trusted relationships with our clients.</a:t>
            </a:r>
            <a:endParaRPr lang="en-US" sz="4200">
              <a:latin typeface="Saans  Medium" panose="020B0504030103020203" pitchFamily="34" charset="77"/>
              <a:ea typeface="Saans  Medium" panose="020B0504030103020203" pitchFamily="34" charset="77"/>
              <a:cs typeface="Saans  Medium" panose="020B0504030103020203" pitchFamily="34" charset="77"/>
            </a:endParaRPr>
          </a:p>
        </p:txBody>
      </p:sp>
      <p:sp>
        <p:nvSpPr>
          <p:cNvPr id="9" name="Rounded Rectangle 8">
            <a:extLst>
              <a:ext uri="{FF2B5EF4-FFF2-40B4-BE49-F238E27FC236}">
                <a16:creationId xmlns:a16="http://schemas.microsoft.com/office/drawing/2014/main" id="{BA6E4068-3FCC-E380-C42B-8D6664E5F6CE}"/>
              </a:ext>
            </a:extLst>
          </p:cNvPr>
          <p:cNvSpPr/>
          <p:nvPr/>
        </p:nvSpPr>
        <p:spPr>
          <a:xfrm>
            <a:off x="9079200" y="2464803"/>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r>
              <a:rPr lang="en-GB" sz="16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Delivery specialists - </a:t>
            </a:r>
            <a:r>
              <a:rPr lang="en-GB" sz="1600">
                <a:solidFill>
                  <a:schemeClr val="tx1"/>
                </a:solidFill>
                <a:latin typeface="Saans  Light" panose="020B0304030103020203" pitchFamily="34" charset="77"/>
                <a:ea typeface="Saans  Light" panose="020B0304030103020203" pitchFamily="34" charset="77"/>
                <a:cs typeface="Saans  Light" panose="020B0304030103020203" pitchFamily="34" charset="77"/>
              </a:rPr>
              <a:t>a blend of thinking and doing; a pragmatic team focused on driving incremental business benefit at every step</a:t>
            </a:r>
            <a:endParaRPr lang="en-GB" sz="1600" spc="-100"/>
          </a:p>
          <a:p>
            <a:endParaRPr lang="en-US" sz="1600">
              <a:solidFill>
                <a:schemeClr val="tx1"/>
              </a:solidFill>
              <a:latin typeface="Saans  Light" panose="020B0304030103020203" pitchFamily="34" charset="77"/>
              <a:ea typeface="Saans  Light" panose="020B0304030103020203" pitchFamily="34" charset="77"/>
              <a:cs typeface="Saans  Light" panose="020B0304030103020203" pitchFamily="34" charset="77"/>
            </a:endParaRPr>
          </a:p>
        </p:txBody>
      </p:sp>
      <p:sp>
        <p:nvSpPr>
          <p:cNvPr id="2" name="Rounded Rectangle 1">
            <a:extLst>
              <a:ext uri="{FF2B5EF4-FFF2-40B4-BE49-F238E27FC236}">
                <a16:creationId xmlns:a16="http://schemas.microsoft.com/office/drawing/2014/main" id="{604D71BA-A1B6-C444-A167-07637A16CEFA}"/>
              </a:ext>
            </a:extLst>
          </p:cNvPr>
          <p:cNvSpPr/>
          <p:nvPr/>
        </p:nvSpPr>
        <p:spPr>
          <a:xfrm>
            <a:off x="359999" y="4264802"/>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r>
              <a:rPr lang="en-GB" sz="16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World class proven expertise - </a:t>
            </a:r>
            <a:r>
              <a:rPr lang="en-GB" sz="1600">
                <a:solidFill>
                  <a:schemeClr val="tx1"/>
                </a:solidFill>
                <a:latin typeface="Saans  Light" panose="020B0304030103020203" pitchFamily="34" charset="77"/>
                <a:ea typeface="Saans  Light" panose="020B0304030103020203" pitchFamily="34" charset="77"/>
                <a:cs typeface="Saans  Light" panose="020B0304030103020203" pitchFamily="34" charset="77"/>
              </a:rPr>
              <a:t>our team excels in the digital technology landscape staying ahead of the curve</a:t>
            </a:r>
          </a:p>
          <a:p>
            <a:endParaRPr lang="en-US" sz="1600">
              <a:solidFill>
                <a:schemeClr val="tx1"/>
              </a:solidFill>
              <a:latin typeface="Saans  Light" panose="020B0304030103020203" pitchFamily="34" charset="77"/>
              <a:ea typeface="Saans  Light" panose="020B0304030103020203" pitchFamily="34" charset="77"/>
              <a:cs typeface="Saans  Light" panose="020B0304030103020203" pitchFamily="34" charset="77"/>
            </a:endParaRPr>
          </a:p>
        </p:txBody>
      </p:sp>
      <p:sp>
        <p:nvSpPr>
          <p:cNvPr id="10" name="Rounded Rectangle 9">
            <a:extLst>
              <a:ext uri="{FF2B5EF4-FFF2-40B4-BE49-F238E27FC236}">
                <a16:creationId xmlns:a16="http://schemas.microsoft.com/office/drawing/2014/main" id="{DA0B01AC-069A-C397-ABEC-89A7747D4082}"/>
              </a:ext>
            </a:extLst>
          </p:cNvPr>
          <p:cNvSpPr/>
          <p:nvPr/>
        </p:nvSpPr>
        <p:spPr>
          <a:xfrm>
            <a:off x="3266399" y="4264803"/>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r>
              <a:rPr lang="en-GB" sz="16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Trusted consultants - </a:t>
            </a:r>
            <a:r>
              <a:rPr lang="en-GB" sz="1600">
                <a:solidFill>
                  <a:schemeClr val="tx1"/>
                </a:solidFill>
                <a:latin typeface="Saans  Light" panose="020B0304030103020203" pitchFamily="34" charset="77"/>
                <a:ea typeface="Saans  Light" panose="020B0304030103020203" pitchFamily="34" charset="77"/>
                <a:cs typeface="Saans  Light" panose="020B0304030103020203" pitchFamily="34" charset="77"/>
              </a:rPr>
              <a:t>our team brings empathy and emotional intelligence to create positive working environments and genuine collaboration</a:t>
            </a:r>
            <a:endParaRPr lang="en-US" sz="1600">
              <a:solidFill>
                <a:schemeClr val="tx1"/>
              </a:solidFill>
              <a:latin typeface="Saans  Light" panose="020B0304030103020203" pitchFamily="34" charset="77"/>
              <a:ea typeface="Saans  Light" panose="020B0304030103020203" pitchFamily="34" charset="77"/>
              <a:cs typeface="Saans  Light" panose="020B0304030103020203" pitchFamily="34" charset="77"/>
            </a:endParaRPr>
          </a:p>
        </p:txBody>
      </p:sp>
      <p:sp>
        <p:nvSpPr>
          <p:cNvPr id="11" name="Rounded Rectangle 10">
            <a:extLst>
              <a:ext uri="{FF2B5EF4-FFF2-40B4-BE49-F238E27FC236}">
                <a16:creationId xmlns:a16="http://schemas.microsoft.com/office/drawing/2014/main" id="{5F4C5F44-673E-0102-A7C6-B599FC77BE63}"/>
              </a:ext>
            </a:extLst>
          </p:cNvPr>
          <p:cNvSpPr/>
          <p:nvPr/>
        </p:nvSpPr>
        <p:spPr>
          <a:xfrm>
            <a:off x="6172799" y="4264802"/>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r>
              <a:rPr lang="en-GB" sz="16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Cost effective – </a:t>
            </a:r>
            <a:r>
              <a:rPr lang="en-GB" sz="1600">
                <a:solidFill>
                  <a:schemeClr val="tx1"/>
                </a:solidFill>
                <a:latin typeface="Saans  Light" panose="020B0304030103020203" pitchFamily="34" charset="77"/>
                <a:ea typeface="Saans  Light" panose="020B0304030103020203" pitchFamily="34" charset="77"/>
                <a:cs typeface="Saans  Light" panose="020B0304030103020203" pitchFamily="34" charset="77"/>
              </a:rPr>
              <a:t>a flexible and fractional human-led capability model </a:t>
            </a:r>
          </a:p>
          <a:p>
            <a:endParaRPr lang="en-US" sz="1600">
              <a:solidFill>
                <a:schemeClr val="tx1"/>
              </a:solidFill>
              <a:latin typeface="Saans  Light" panose="020B0304030103020203" pitchFamily="34" charset="77"/>
              <a:ea typeface="Saans  Light" panose="020B0304030103020203" pitchFamily="34" charset="77"/>
              <a:cs typeface="Saans  Light" panose="020B0304030103020203" pitchFamily="34" charset="77"/>
            </a:endParaRPr>
          </a:p>
        </p:txBody>
      </p:sp>
      <p:sp>
        <p:nvSpPr>
          <p:cNvPr id="12" name="Rounded Rectangle 11">
            <a:extLst>
              <a:ext uri="{FF2B5EF4-FFF2-40B4-BE49-F238E27FC236}">
                <a16:creationId xmlns:a16="http://schemas.microsoft.com/office/drawing/2014/main" id="{8A37D329-9703-2D90-7502-8D830D09B3A6}"/>
              </a:ext>
            </a:extLst>
          </p:cNvPr>
          <p:cNvSpPr/>
          <p:nvPr/>
        </p:nvSpPr>
        <p:spPr>
          <a:xfrm>
            <a:off x="9079200" y="4264802"/>
            <a:ext cx="2754000" cy="1620000"/>
          </a:xfrm>
          <a:prstGeom prst="roundRect">
            <a:avLst>
              <a:gd name="adj" fmla="val 11278"/>
            </a:avLst>
          </a:prstGeom>
          <a:solidFill>
            <a:srgbClr val="3BE898"/>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144000" rtlCol="0" anchor="t" anchorCtr="0">
            <a:noAutofit/>
          </a:bodyPr>
          <a:lstStyle/>
          <a:p>
            <a:r>
              <a:rPr lang="en-GB" sz="1600">
                <a:solidFill>
                  <a:schemeClr val="tx1"/>
                </a:solidFill>
                <a:latin typeface="Saans  Medium" panose="020B0504030103020203" pitchFamily="34" charset="77"/>
                <a:ea typeface="Saans  Medium" panose="020B0504030103020203" pitchFamily="34" charset="77"/>
                <a:cs typeface="Saans  Medium" panose="020B0504030103020203" pitchFamily="34" charset="77"/>
              </a:rPr>
              <a:t>True, value-added partnership approach -  </a:t>
            </a:r>
            <a:r>
              <a:rPr lang="en-GB" sz="1600">
                <a:solidFill>
                  <a:schemeClr val="tx1"/>
                </a:solidFill>
                <a:latin typeface="Saans  Light" panose="020B0304030103020203" pitchFamily="34" charset="77"/>
                <a:ea typeface="Saans  Light" panose="020B0304030103020203" pitchFamily="34" charset="77"/>
                <a:cs typeface="Saans  Light" panose="020B0304030103020203" pitchFamily="34" charset="77"/>
              </a:rPr>
              <a:t>leveraging industry experience and technology expertise</a:t>
            </a:r>
            <a:endParaRPr lang="en-US" sz="1600">
              <a:solidFill>
                <a:schemeClr val="tx1"/>
              </a:solidFill>
              <a:latin typeface="Saans  Light" panose="020B0304030103020203" pitchFamily="34" charset="77"/>
              <a:ea typeface="Saans  Light" panose="020B0304030103020203" pitchFamily="34" charset="77"/>
              <a:cs typeface="Saans  Light" panose="020B0304030103020203" pitchFamily="34" charset="77"/>
            </a:endParaRPr>
          </a:p>
        </p:txBody>
      </p:sp>
    </p:spTree>
    <p:extLst>
      <p:ext uri="{BB962C8B-B14F-4D97-AF65-F5344CB8AC3E}">
        <p14:creationId xmlns:p14="http://schemas.microsoft.com/office/powerpoint/2010/main" val="1586679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599FF"/>
          </a:solidFill>
        </p:spPr>
        <p:txBody>
          <a:bodyPr wrap="square" lIns="0" tIns="0" rIns="0" bIns="0" rtlCol="0"/>
          <a:lstStyle/>
          <a:p>
            <a:endParaRPr/>
          </a:p>
        </p:txBody>
      </p:sp>
      <p:grpSp>
        <p:nvGrpSpPr>
          <p:cNvPr id="4" name="object 4"/>
          <p:cNvGrpSpPr/>
          <p:nvPr/>
        </p:nvGrpSpPr>
        <p:grpSpPr>
          <a:xfrm>
            <a:off x="11507" y="0"/>
            <a:ext cx="11833225" cy="6858000"/>
            <a:chOff x="0" y="0"/>
            <a:chExt cx="11833225" cy="6858000"/>
          </a:xfrm>
        </p:grpSpPr>
        <p:pic>
          <p:nvPicPr>
            <p:cNvPr id="5" name="object 5"/>
            <p:cNvPicPr/>
            <p:nvPr/>
          </p:nvPicPr>
          <p:blipFill>
            <a:blip r:embed="rId2" cstate="print"/>
            <a:stretch>
              <a:fillRect/>
            </a:stretch>
          </p:blipFill>
          <p:spPr>
            <a:xfrm>
              <a:off x="0" y="0"/>
              <a:ext cx="6095999" cy="6857999"/>
            </a:xfrm>
            <a:prstGeom prst="rect">
              <a:avLst/>
            </a:prstGeom>
          </p:spPr>
        </p:pic>
        <p:sp>
          <p:nvSpPr>
            <p:cNvPr id="6" name="object 6"/>
            <p:cNvSpPr/>
            <p:nvPr/>
          </p:nvSpPr>
          <p:spPr>
            <a:xfrm>
              <a:off x="359994" y="3419983"/>
              <a:ext cx="11473815" cy="2880360"/>
            </a:xfrm>
            <a:custGeom>
              <a:avLst/>
              <a:gdLst/>
              <a:ahLst/>
              <a:cxnLst/>
              <a:rect l="l" t="t" r="r" b="b"/>
              <a:pathLst>
                <a:path w="11473815" h="2880360">
                  <a:moveTo>
                    <a:pt x="11145570" y="0"/>
                  </a:moveTo>
                  <a:lnTo>
                    <a:pt x="327596" y="0"/>
                  </a:lnTo>
                  <a:lnTo>
                    <a:pt x="279187" y="3552"/>
                  </a:lnTo>
                  <a:lnTo>
                    <a:pt x="232983" y="13871"/>
                  </a:lnTo>
                  <a:lnTo>
                    <a:pt x="189491" y="30451"/>
                  </a:lnTo>
                  <a:lnTo>
                    <a:pt x="149217" y="52784"/>
                  </a:lnTo>
                  <a:lnTo>
                    <a:pt x="112670" y="80364"/>
                  </a:lnTo>
                  <a:lnTo>
                    <a:pt x="80354" y="112685"/>
                  </a:lnTo>
                  <a:lnTo>
                    <a:pt x="52778" y="149239"/>
                  </a:lnTo>
                  <a:lnTo>
                    <a:pt x="30448" y="189521"/>
                  </a:lnTo>
                  <a:lnTo>
                    <a:pt x="13870" y="233022"/>
                  </a:lnTo>
                  <a:lnTo>
                    <a:pt x="3552" y="279237"/>
                  </a:lnTo>
                  <a:lnTo>
                    <a:pt x="0" y="327659"/>
                  </a:lnTo>
                  <a:lnTo>
                    <a:pt x="0" y="2552420"/>
                  </a:lnTo>
                  <a:lnTo>
                    <a:pt x="3552" y="2600829"/>
                  </a:lnTo>
                  <a:lnTo>
                    <a:pt x="13870" y="2647033"/>
                  </a:lnTo>
                  <a:lnTo>
                    <a:pt x="30448" y="2690526"/>
                  </a:lnTo>
                  <a:lnTo>
                    <a:pt x="52778" y="2730799"/>
                  </a:lnTo>
                  <a:lnTo>
                    <a:pt x="80354" y="2767347"/>
                  </a:lnTo>
                  <a:lnTo>
                    <a:pt x="112670" y="2799662"/>
                  </a:lnTo>
                  <a:lnTo>
                    <a:pt x="149217" y="2827238"/>
                  </a:lnTo>
                  <a:lnTo>
                    <a:pt x="189491" y="2849569"/>
                  </a:lnTo>
                  <a:lnTo>
                    <a:pt x="232983" y="2866146"/>
                  </a:lnTo>
                  <a:lnTo>
                    <a:pt x="279187" y="2876465"/>
                  </a:lnTo>
                  <a:lnTo>
                    <a:pt x="327596" y="2880017"/>
                  </a:lnTo>
                  <a:lnTo>
                    <a:pt x="11145570" y="2880017"/>
                  </a:lnTo>
                  <a:lnTo>
                    <a:pt x="11193993" y="2876465"/>
                  </a:lnTo>
                  <a:lnTo>
                    <a:pt x="11240208" y="2866146"/>
                  </a:lnTo>
                  <a:lnTo>
                    <a:pt x="11283709" y="2849569"/>
                  </a:lnTo>
                  <a:lnTo>
                    <a:pt x="11323991" y="2827238"/>
                  </a:lnTo>
                  <a:lnTo>
                    <a:pt x="11360545" y="2799662"/>
                  </a:lnTo>
                  <a:lnTo>
                    <a:pt x="11392865" y="2767347"/>
                  </a:lnTo>
                  <a:lnTo>
                    <a:pt x="11420446" y="2730799"/>
                  </a:lnTo>
                  <a:lnTo>
                    <a:pt x="11442779" y="2690526"/>
                  </a:lnTo>
                  <a:lnTo>
                    <a:pt x="11459359" y="2647033"/>
                  </a:lnTo>
                  <a:lnTo>
                    <a:pt x="11469678" y="2600829"/>
                  </a:lnTo>
                  <a:lnTo>
                    <a:pt x="11473230" y="2552420"/>
                  </a:lnTo>
                  <a:lnTo>
                    <a:pt x="11473230" y="327659"/>
                  </a:lnTo>
                  <a:lnTo>
                    <a:pt x="11469678" y="279237"/>
                  </a:lnTo>
                  <a:lnTo>
                    <a:pt x="11459359" y="233022"/>
                  </a:lnTo>
                  <a:lnTo>
                    <a:pt x="11442779" y="189521"/>
                  </a:lnTo>
                  <a:lnTo>
                    <a:pt x="11420446" y="149239"/>
                  </a:lnTo>
                  <a:lnTo>
                    <a:pt x="11392865" y="112685"/>
                  </a:lnTo>
                  <a:lnTo>
                    <a:pt x="11360545" y="80364"/>
                  </a:lnTo>
                  <a:lnTo>
                    <a:pt x="11323991" y="52784"/>
                  </a:lnTo>
                  <a:lnTo>
                    <a:pt x="11283709" y="30451"/>
                  </a:lnTo>
                  <a:lnTo>
                    <a:pt x="11240208" y="13871"/>
                  </a:lnTo>
                  <a:lnTo>
                    <a:pt x="11193993" y="3552"/>
                  </a:lnTo>
                  <a:lnTo>
                    <a:pt x="11145570" y="0"/>
                  </a:lnTo>
                  <a:close/>
                </a:path>
              </a:pathLst>
            </a:custGeom>
            <a:solidFill>
              <a:srgbClr val="EFEEEA"/>
            </a:solidFill>
          </p:spPr>
          <p:txBody>
            <a:bodyPr wrap="square" lIns="0" tIns="0" rIns="0" bIns="0" rtlCol="0"/>
            <a:lstStyle/>
            <a:p>
              <a:endParaRPr/>
            </a:p>
          </p:txBody>
        </p:sp>
      </p:grpSp>
      <p:sp>
        <p:nvSpPr>
          <p:cNvPr id="7" name="object 7"/>
          <p:cNvSpPr txBox="1">
            <a:spLocks noGrp="1"/>
          </p:cNvSpPr>
          <p:nvPr>
            <p:ph type="title"/>
          </p:nvPr>
        </p:nvSpPr>
        <p:spPr>
          <a:xfrm>
            <a:off x="347268" y="1025144"/>
            <a:ext cx="3201670" cy="1859280"/>
          </a:xfrm>
          <a:prstGeom prst="rect">
            <a:avLst/>
          </a:prstGeom>
        </p:spPr>
        <p:txBody>
          <a:bodyPr vert="horz" wrap="square" lIns="0" tIns="55880" rIns="0" bIns="0" rtlCol="0">
            <a:spAutoFit/>
          </a:bodyPr>
          <a:lstStyle/>
          <a:p>
            <a:pPr marL="12700" marR="5080">
              <a:lnSpc>
                <a:spcPct val="93200"/>
              </a:lnSpc>
              <a:spcBef>
                <a:spcPts val="440"/>
              </a:spcBef>
            </a:pPr>
            <a:r>
              <a:rPr spc="295" dirty="0">
                <a:latin typeface="Saans  Medium" panose="020B0604030103020203" pitchFamily="34" charset="0"/>
                <a:ea typeface="Saans  Medium" panose="020B0604030103020203" pitchFamily="34" charset="0"/>
                <a:cs typeface="Saans  Medium" panose="020B0604030103020203" pitchFamily="34" charset="0"/>
              </a:rPr>
              <a:t>We</a:t>
            </a:r>
            <a:r>
              <a:rPr spc="-459" dirty="0">
                <a:latin typeface="Saans  Medium" panose="020B0604030103020203" pitchFamily="34" charset="0"/>
                <a:ea typeface="Saans  Medium" panose="020B0604030103020203" pitchFamily="34" charset="0"/>
                <a:cs typeface="Saans  Medium" panose="020B0604030103020203" pitchFamily="34" charset="0"/>
              </a:rPr>
              <a:t> </a:t>
            </a:r>
            <a:r>
              <a:rPr spc="-85" dirty="0">
                <a:latin typeface="Saans  Medium" panose="020B0604030103020203" pitchFamily="34" charset="0"/>
                <a:ea typeface="Saans  Medium" panose="020B0604030103020203" pitchFamily="34" charset="0"/>
                <a:cs typeface="Saans  Medium" panose="020B0604030103020203" pitchFamily="34" charset="0"/>
              </a:rPr>
              <a:t>are</a:t>
            </a:r>
            <a:r>
              <a:rPr spc="-459" dirty="0">
                <a:latin typeface="Saans  Medium" panose="020B0604030103020203" pitchFamily="34" charset="0"/>
                <a:ea typeface="Saans  Medium" panose="020B0604030103020203" pitchFamily="34" charset="0"/>
                <a:cs typeface="Saans  Medium" panose="020B0604030103020203" pitchFamily="34" charset="0"/>
              </a:rPr>
              <a:t> </a:t>
            </a:r>
            <a:r>
              <a:rPr spc="-25" dirty="0">
                <a:latin typeface="Saans  Medium" panose="020B0604030103020203" pitchFamily="34" charset="0"/>
                <a:ea typeface="Saans  Medium" panose="020B0604030103020203" pitchFamily="34" charset="0"/>
                <a:cs typeface="Saans  Medium" panose="020B0604030103020203" pitchFamily="34" charset="0"/>
              </a:rPr>
              <a:t>the </a:t>
            </a:r>
            <a:r>
              <a:rPr spc="-125" dirty="0">
                <a:latin typeface="Saans  Medium" panose="020B0604030103020203" pitchFamily="34" charset="0"/>
                <a:ea typeface="Saans  Medium" panose="020B0604030103020203" pitchFamily="34" charset="0"/>
                <a:cs typeface="Saans  Medium" panose="020B0604030103020203" pitchFamily="34" charset="0"/>
              </a:rPr>
              <a:t>alternative</a:t>
            </a:r>
            <a:r>
              <a:rPr spc="-380" dirty="0">
                <a:latin typeface="Saans  Medium" panose="020B0604030103020203" pitchFamily="34" charset="0"/>
                <a:ea typeface="Saans  Medium" panose="020B0604030103020203" pitchFamily="34" charset="0"/>
                <a:cs typeface="Saans  Medium" panose="020B0604030103020203" pitchFamily="34" charset="0"/>
              </a:rPr>
              <a:t> </a:t>
            </a:r>
            <a:r>
              <a:rPr spc="-85" dirty="0">
                <a:latin typeface="Saans  Medium" panose="020B0604030103020203" pitchFamily="34" charset="0"/>
                <a:ea typeface="Saans  Medium" panose="020B0604030103020203" pitchFamily="34" charset="0"/>
                <a:cs typeface="Saans  Medium" panose="020B0604030103020203" pitchFamily="34" charset="0"/>
              </a:rPr>
              <a:t>to </a:t>
            </a:r>
            <a:r>
              <a:rPr spc="-95" dirty="0">
                <a:latin typeface="Saans  Medium" panose="020B0604030103020203" pitchFamily="34" charset="0"/>
                <a:ea typeface="Saans  Medium" panose="020B0604030103020203" pitchFamily="34" charset="0"/>
                <a:cs typeface="Saans  Medium" panose="020B0604030103020203" pitchFamily="34" charset="0"/>
              </a:rPr>
              <a:t>the</a:t>
            </a:r>
            <a:r>
              <a:rPr spc="-434" dirty="0">
                <a:latin typeface="Saans  Medium" panose="020B0604030103020203" pitchFamily="34" charset="0"/>
                <a:ea typeface="Saans  Medium" panose="020B0604030103020203" pitchFamily="34" charset="0"/>
                <a:cs typeface="Saans  Medium" panose="020B0604030103020203" pitchFamily="34" charset="0"/>
              </a:rPr>
              <a:t> </a:t>
            </a:r>
            <a:r>
              <a:rPr spc="-70" dirty="0">
                <a:latin typeface="Saans  Medium" panose="020B0604030103020203" pitchFamily="34" charset="0"/>
                <a:ea typeface="Saans  Medium" panose="020B0604030103020203" pitchFamily="34" charset="0"/>
                <a:cs typeface="Saans  Medium" panose="020B0604030103020203" pitchFamily="34" charset="0"/>
              </a:rPr>
              <a:t>Big</a:t>
            </a:r>
            <a:r>
              <a:rPr spc="-434" dirty="0">
                <a:latin typeface="Saans  Medium" panose="020B0604030103020203" pitchFamily="34" charset="0"/>
                <a:ea typeface="Saans  Medium" panose="020B0604030103020203" pitchFamily="34" charset="0"/>
                <a:cs typeface="Saans  Medium" panose="020B0604030103020203" pitchFamily="34" charset="0"/>
              </a:rPr>
              <a:t> </a:t>
            </a:r>
            <a:r>
              <a:rPr spc="-25" dirty="0">
                <a:latin typeface="Saans  Medium" panose="020B0604030103020203" pitchFamily="34" charset="0"/>
                <a:ea typeface="Saans  Medium" panose="020B0604030103020203" pitchFamily="34" charset="0"/>
                <a:cs typeface="Saans  Medium" panose="020B0604030103020203" pitchFamily="34" charset="0"/>
              </a:rPr>
              <a:t>4.</a:t>
            </a:r>
          </a:p>
        </p:txBody>
      </p:sp>
      <p:sp>
        <p:nvSpPr>
          <p:cNvPr id="8" name="object 8"/>
          <p:cNvSpPr txBox="1">
            <a:spLocks noGrp="1"/>
          </p:cNvSpPr>
          <p:nvPr>
            <p:ph type="body" idx="1"/>
          </p:nvPr>
        </p:nvSpPr>
        <p:spPr>
          <a:xfrm>
            <a:off x="6328403" y="1025144"/>
            <a:ext cx="5181055" cy="1552348"/>
          </a:xfrm>
          <a:prstGeom prst="rect">
            <a:avLst/>
          </a:prstGeom>
        </p:spPr>
        <p:txBody>
          <a:bodyPr vert="horz" wrap="square" lIns="0" tIns="0" rIns="0" bIns="0" rtlCol="0">
            <a:normAutofit/>
          </a:bodyPr>
          <a:lstStyle/>
          <a:p>
            <a:pPr marL="0" indent="0">
              <a:lnSpc>
                <a:spcPct val="100000"/>
              </a:lnSpc>
              <a:spcBef>
                <a:spcPts val="0"/>
              </a:spcBef>
              <a:buNone/>
            </a:pPr>
            <a:r>
              <a:rPr dirty="0">
                <a:latin typeface="Saans  Medium" panose="020B0504030103020203" pitchFamily="34" charset="77"/>
                <a:ea typeface="Saans  Medium" panose="020B0504030103020203" pitchFamily="34" charset="77"/>
                <a:cs typeface="Saans  Medium" panose="020B0504030103020203" pitchFamily="34" charset="77"/>
              </a:rPr>
              <a:t>We are technology consultants with a difference, offering independent advice with your best interests at heart, combining expertise, experience and commercial savvy to deliver your desired business outcomes.</a:t>
            </a:r>
          </a:p>
        </p:txBody>
      </p:sp>
      <p:sp>
        <p:nvSpPr>
          <p:cNvPr id="9" name="object 9"/>
          <p:cNvSpPr txBox="1"/>
          <p:nvPr/>
        </p:nvSpPr>
        <p:spPr>
          <a:xfrm>
            <a:off x="598754" y="3551860"/>
            <a:ext cx="989965" cy="258404"/>
          </a:xfrm>
          <a:prstGeom prst="rect">
            <a:avLst/>
          </a:prstGeom>
        </p:spPr>
        <p:txBody>
          <a:bodyPr vert="horz" wrap="square" lIns="0" tIns="12065" rIns="0" bIns="0" rtlCol="0">
            <a:spAutoFit/>
          </a:bodyPr>
          <a:lstStyle/>
          <a:p>
            <a:pPr marL="12700">
              <a:lnSpc>
                <a:spcPct val="100000"/>
              </a:lnSpc>
              <a:spcBef>
                <a:spcPts val="95"/>
              </a:spcBef>
            </a:pPr>
            <a:r>
              <a:rPr sz="1600" spc="-25" dirty="0">
                <a:latin typeface="Saans  Medium" panose="020B0604030103020203" pitchFamily="34" charset="0"/>
                <a:ea typeface="Saans  Medium" panose="020B0604030103020203" pitchFamily="34" charset="0"/>
                <a:cs typeface="Saans  Medium" panose="020B0604030103020203" pitchFamily="34" charset="0"/>
              </a:rPr>
              <a:t>Accolades</a:t>
            </a:r>
            <a:endParaRPr sz="1600" dirty="0">
              <a:latin typeface="Saans  Medium" panose="020B0604030103020203" pitchFamily="34" charset="0"/>
              <a:ea typeface="Saans  Medium" panose="020B0604030103020203" pitchFamily="34" charset="0"/>
              <a:cs typeface="Saans  Medium" panose="020B0604030103020203" pitchFamily="34" charset="0"/>
            </a:endParaRPr>
          </a:p>
        </p:txBody>
      </p:sp>
      <p:sp>
        <p:nvSpPr>
          <p:cNvPr id="10" name="object 10"/>
          <p:cNvSpPr txBox="1"/>
          <p:nvPr/>
        </p:nvSpPr>
        <p:spPr>
          <a:xfrm>
            <a:off x="598754" y="4802402"/>
            <a:ext cx="2181057" cy="1305486"/>
          </a:xfrm>
          <a:prstGeom prst="rect">
            <a:avLst/>
          </a:prstGeom>
        </p:spPr>
        <p:txBody>
          <a:bodyPr vert="horz" wrap="square" lIns="0" tIns="12700" rIns="0" bIns="0" rtlCol="0">
            <a:spAutoFit/>
          </a:bodyPr>
          <a:lstStyle>
            <a:defPPr>
              <a:defRPr lang="en-US"/>
            </a:defPPr>
            <a:lvl1pPr marL="12700" marR="5080">
              <a:lnSpc>
                <a:spcPct val="100000"/>
              </a:lnSpc>
              <a:spcBef>
                <a:spcPts val="100"/>
              </a:spcBef>
              <a:defRPr sz="1200">
                <a:latin typeface="Saans  Light" panose="020B0304030103020203" pitchFamily="34" charset="0"/>
                <a:ea typeface="Saans  Light" panose="020B0304030103020203" pitchFamily="34" charset="0"/>
                <a:cs typeface="Saans  Light" panose="020B0304030103020203" pitchFamily="34" charset="0"/>
              </a:defRPr>
            </a:lvl1pPr>
          </a:lstStyle>
          <a:p>
            <a:r>
              <a:rPr dirty="0"/>
              <a:t>We’re proud to be named one of the UK’s Leading Management Consultants 202</a:t>
            </a:r>
            <a:r>
              <a:rPr lang="en-GB" dirty="0"/>
              <a:t>6</a:t>
            </a:r>
            <a:r>
              <a:rPr dirty="0"/>
              <a:t> by the Financial Times for the </a:t>
            </a:r>
            <a:r>
              <a:rPr lang="en-GB" dirty="0"/>
              <a:t>sixth year</a:t>
            </a:r>
            <a:r>
              <a:rPr dirty="0"/>
              <a:t> running, </a:t>
            </a:r>
            <a:r>
              <a:rPr dirty="0" err="1"/>
              <a:t>recognising</a:t>
            </a:r>
            <a:r>
              <a:rPr dirty="0"/>
              <a:t> our expertise across key sectors.</a:t>
            </a:r>
          </a:p>
        </p:txBody>
      </p:sp>
      <p:sp>
        <p:nvSpPr>
          <p:cNvPr id="11" name="object 11"/>
          <p:cNvSpPr txBox="1"/>
          <p:nvPr/>
        </p:nvSpPr>
        <p:spPr>
          <a:xfrm>
            <a:off x="3194369" y="4765140"/>
            <a:ext cx="2269814" cy="1305486"/>
          </a:xfrm>
          <a:prstGeom prst="rect">
            <a:avLst/>
          </a:prstGeom>
        </p:spPr>
        <p:txBody>
          <a:bodyPr vert="horz" wrap="square" lIns="0" tIns="12700" rIns="0" bIns="0" rtlCol="0">
            <a:spAutoFit/>
          </a:bodyPr>
          <a:lstStyle/>
          <a:p>
            <a:pPr marL="12700" marR="5080">
              <a:lnSpc>
                <a:spcPct val="100000"/>
              </a:lnSpc>
              <a:spcBef>
                <a:spcPts val="100"/>
              </a:spcBef>
            </a:pPr>
            <a:r>
              <a:rPr lang="en-GB" sz="1200" dirty="0">
                <a:latin typeface="Saans  Light" panose="020B0304030103020203" pitchFamily="34" charset="0"/>
                <a:ea typeface="Saans  Light" panose="020B0304030103020203" pitchFamily="34" charset="0"/>
                <a:cs typeface="Saans  Light" panose="020B0304030103020203" pitchFamily="34" charset="0"/>
              </a:rPr>
              <a:t>Proud members of the MCA, and a finalist in the MCA Awards 2025 Social Value category for our work with EACTS, reflecting our commitment to the highest standards of ethical, professional consulting.</a:t>
            </a:r>
          </a:p>
        </p:txBody>
      </p:sp>
      <p:sp>
        <p:nvSpPr>
          <p:cNvPr id="12" name="object 12"/>
          <p:cNvSpPr txBox="1"/>
          <p:nvPr/>
        </p:nvSpPr>
        <p:spPr>
          <a:xfrm>
            <a:off x="5801438" y="4803518"/>
            <a:ext cx="1610958" cy="1120820"/>
          </a:xfrm>
          <a:prstGeom prst="rect">
            <a:avLst/>
          </a:prstGeom>
        </p:spPr>
        <p:txBody>
          <a:bodyPr vert="horz" wrap="square" lIns="0" tIns="12700" rIns="0" bIns="0" rtlCol="0">
            <a:spAutoFit/>
          </a:bodyPr>
          <a:lstStyle/>
          <a:p>
            <a:pPr marL="12700" marR="5080">
              <a:lnSpc>
                <a:spcPct val="100000"/>
              </a:lnSpc>
              <a:spcBef>
                <a:spcPts val="100"/>
              </a:spcBef>
            </a:pPr>
            <a:r>
              <a:rPr sz="1200" spc="-35">
                <a:latin typeface="Saans  Light" panose="020B0304030103020203" pitchFamily="34" charset="0"/>
                <a:ea typeface="Saans  Light" panose="020B0304030103020203" pitchFamily="34" charset="0"/>
                <a:cs typeface="Saans  Light" panose="020B0304030103020203" pitchFamily="34" charset="0"/>
              </a:rPr>
              <a:t>Cyber</a:t>
            </a:r>
            <a:r>
              <a:rPr sz="1200" spc="-70">
                <a:latin typeface="Saans  Light" panose="020B0304030103020203" pitchFamily="34" charset="0"/>
                <a:ea typeface="Saans  Light" panose="020B0304030103020203" pitchFamily="34" charset="0"/>
                <a:cs typeface="Saans  Light" panose="020B0304030103020203" pitchFamily="34" charset="0"/>
              </a:rPr>
              <a:t> </a:t>
            </a:r>
            <a:r>
              <a:rPr sz="1200" spc="-50">
                <a:latin typeface="Saans  Light" panose="020B0304030103020203" pitchFamily="34" charset="0"/>
                <a:ea typeface="Saans  Light" panose="020B0304030103020203" pitchFamily="34" charset="0"/>
                <a:cs typeface="Saans  Light" panose="020B0304030103020203" pitchFamily="34" charset="0"/>
              </a:rPr>
              <a:t>Essentials </a:t>
            </a:r>
            <a:r>
              <a:rPr sz="1200" spc="-65">
                <a:latin typeface="Saans  Light" panose="020B0304030103020203" pitchFamily="34" charset="0"/>
                <a:ea typeface="Saans  Light" panose="020B0304030103020203" pitchFamily="34" charset="0"/>
                <a:cs typeface="Saans  Light" panose="020B0304030103020203" pitchFamily="34" charset="0"/>
              </a:rPr>
              <a:t>Certified,</a:t>
            </a:r>
            <a:r>
              <a:rPr sz="1200" spc="-15">
                <a:latin typeface="Saans  Light" panose="020B0304030103020203" pitchFamily="34" charset="0"/>
                <a:ea typeface="Saans  Light" panose="020B0304030103020203" pitchFamily="34" charset="0"/>
                <a:cs typeface="Saans  Light" panose="020B0304030103020203" pitchFamily="34" charset="0"/>
              </a:rPr>
              <a:t> </a:t>
            </a:r>
            <a:r>
              <a:rPr sz="1200" spc="-60">
                <a:latin typeface="Saans  Light" panose="020B0304030103020203" pitchFamily="34" charset="0"/>
                <a:ea typeface="Saans  Light" panose="020B0304030103020203" pitchFamily="34" charset="0"/>
                <a:cs typeface="Saans  Light" panose="020B0304030103020203" pitchFamily="34" charset="0"/>
              </a:rPr>
              <a:t>underscoring</a:t>
            </a:r>
            <a:r>
              <a:rPr sz="1200" spc="-20">
                <a:latin typeface="Saans  Light" panose="020B0304030103020203" pitchFamily="34" charset="0"/>
                <a:ea typeface="Saans  Light" panose="020B0304030103020203" pitchFamily="34" charset="0"/>
                <a:cs typeface="Saans  Light" panose="020B0304030103020203" pitchFamily="34" charset="0"/>
              </a:rPr>
              <a:t> </a:t>
            </a:r>
            <a:r>
              <a:rPr sz="1200" spc="-25">
                <a:latin typeface="Saans  Light" panose="020B0304030103020203" pitchFamily="34" charset="0"/>
                <a:ea typeface="Saans  Light" panose="020B0304030103020203" pitchFamily="34" charset="0"/>
                <a:cs typeface="Saans  Light" panose="020B0304030103020203" pitchFamily="34" charset="0"/>
              </a:rPr>
              <a:t>our </a:t>
            </a:r>
            <a:r>
              <a:rPr sz="1200" spc="-60">
                <a:latin typeface="Saans  Light" panose="020B0304030103020203" pitchFamily="34" charset="0"/>
                <a:ea typeface="Saans  Light" panose="020B0304030103020203" pitchFamily="34" charset="0"/>
                <a:cs typeface="Saans  Light" panose="020B0304030103020203" pitchFamily="34" charset="0"/>
              </a:rPr>
              <a:t>commitment</a:t>
            </a:r>
            <a:r>
              <a:rPr sz="1200" spc="-75">
                <a:latin typeface="Saans  Light" panose="020B0304030103020203" pitchFamily="34" charset="0"/>
                <a:ea typeface="Saans  Light" panose="020B0304030103020203" pitchFamily="34" charset="0"/>
                <a:cs typeface="Saans  Light" panose="020B0304030103020203" pitchFamily="34" charset="0"/>
              </a:rPr>
              <a:t> </a:t>
            </a:r>
            <a:r>
              <a:rPr sz="1200" spc="-60">
                <a:latin typeface="Saans  Light" panose="020B0304030103020203" pitchFamily="34" charset="0"/>
                <a:ea typeface="Saans  Light" panose="020B0304030103020203" pitchFamily="34" charset="0"/>
                <a:cs typeface="Saans  Light" panose="020B0304030103020203" pitchFamily="34" charset="0"/>
              </a:rPr>
              <a:t>to</a:t>
            </a:r>
            <a:r>
              <a:rPr sz="1200" spc="-75">
                <a:latin typeface="Saans  Light" panose="020B0304030103020203" pitchFamily="34" charset="0"/>
                <a:ea typeface="Saans  Light" panose="020B0304030103020203" pitchFamily="34" charset="0"/>
                <a:cs typeface="Saans  Light" panose="020B0304030103020203" pitchFamily="34" charset="0"/>
              </a:rPr>
              <a:t> </a:t>
            </a:r>
            <a:r>
              <a:rPr sz="1200" spc="-65">
                <a:latin typeface="Saans  Light" panose="020B0304030103020203" pitchFamily="34" charset="0"/>
                <a:ea typeface="Saans  Light" panose="020B0304030103020203" pitchFamily="34" charset="0"/>
                <a:cs typeface="Saans  Light" panose="020B0304030103020203" pitchFamily="34" charset="0"/>
              </a:rPr>
              <a:t>robust</a:t>
            </a:r>
            <a:r>
              <a:rPr sz="1200" spc="-75">
                <a:latin typeface="Saans  Light" panose="020B0304030103020203" pitchFamily="34" charset="0"/>
                <a:ea typeface="Saans  Light" panose="020B0304030103020203" pitchFamily="34" charset="0"/>
                <a:cs typeface="Saans  Light" panose="020B0304030103020203" pitchFamily="34" charset="0"/>
              </a:rPr>
              <a:t> </a:t>
            </a:r>
            <a:r>
              <a:rPr sz="1200" spc="-20">
                <a:latin typeface="Saans  Light" panose="020B0304030103020203" pitchFamily="34" charset="0"/>
                <a:ea typeface="Saans  Light" panose="020B0304030103020203" pitchFamily="34" charset="0"/>
                <a:cs typeface="Saans  Light" panose="020B0304030103020203" pitchFamily="34" charset="0"/>
              </a:rPr>
              <a:t>cyber </a:t>
            </a:r>
            <a:r>
              <a:rPr sz="1200" spc="-55">
                <a:latin typeface="Saans  Light" panose="020B0304030103020203" pitchFamily="34" charset="0"/>
                <a:ea typeface="Saans  Light" panose="020B0304030103020203" pitchFamily="34" charset="0"/>
                <a:cs typeface="Saans  Light" panose="020B0304030103020203" pitchFamily="34" charset="0"/>
              </a:rPr>
              <a:t>security</a:t>
            </a:r>
            <a:r>
              <a:rPr sz="1200" spc="-50">
                <a:latin typeface="Saans  Light" panose="020B0304030103020203" pitchFamily="34" charset="0"/>
                <a:ea typeface="Saans  Light" panose="020B0304030103020203" pitchFamily="34" charset="0"/>
                <a:cs typeface="Saans  Light" panose="020B0304030103020203" pitchFamily="34" charset="0"/>
              </a:rPr>
              <a:t> </a:t>
            </a:r>
            <a:r>
              <a:rPr sz="1200" spc="-55">
                <a:latin typeface="Saans  Light" panose="020B0304030103020203" pitchFamily="34" charset="0"/>
                <a:ea typeface="Saans  Light" panose="020B0304030103020203" pitchFamily="34" charset="0"/>
                <a:cs typeface="Saans  Light" panose="020B0304030103020203" pitchFamily="34" charset="0"/>
              </a:rPr>
              <a:t>and</a:t>
            </a:r>
            <a:r>
              <a:rPr sz="1200" spc="-60">
                <a:latin typeface="Saans  Light" panose="020B0304030103020203" pitchFamily="34" charset="0"/>
                <a:ea typeface="Saans  Light" panose="020B0304030103020203" pitchFamily="34" charset="0"/>
                <a:cs typeface="Saans  Light" panose="020B0304030103020203" pitchFamily="34" charset="0"/>
              </a:rPr>
              <a:t> </a:t>
            </a:r>
            <a:r>
              <a:rPr sz="1200" spc="-55">
                <a:latin typeface="Saans  Light" panose="020B0304030103020203" pitchFamily="34" charset="0"/>
                <a:ea typeface="Saans  Light" panose="020B0304030103020203" pitchFamily="34" charset="0"/>
                <a:cs typeface="Saans  Light" panose="020B0304030103020203" pitchFamily="34" charset="0"/>
              </a:rPr>
              <a:t>protecting</a:t>
            </a:r>
            <a:r>
              <a:rPr sz="1200" spc="-45">
                <a:latin typeface="Saans  Light" panose="020B0304030103020203" pitchFamily="34" charset="0"/>
                <a:ea typeface="Saans  Light" panose="020B0304030103020203" pitchFamily="34" charset="0"/>
                <a:cs typeface="Saans  Light" panose="020B0304030103020203" pitchFamily="34" charset="0"/>
              </a:rPr>
              <a:t> </a:t>
            </a:r>
            <a:r>
              <a:rPr sz="1200" spc="-25">
                <a:latin typeface="Saans  Light" panose="020B0304030103020203" pitchFamily="34" charset="0"/>
                <a:ea typeface="Saans  Light" panose="020B0304030103020203" pitchFamily="34" charset="0"/>
                <a:cs typeface="Saans  Light" panose="020B0304030103020203" pitchFamily="34" charset="0"/>
              </a:rPr>
              <a:t>our </a:t>
            </a:r>
            <a:r>
              <a:rPr sz="1200" spc="-70">
                <a:latin typeface="Saans  Light" panose="020B0304030103020203" pitchFamily="34" charset="0"/>
                <a:ea typeface="Saans  Light" panose="020B0304030103020203" pitchFamily="34" charset="0"/>
                <a:cs typeface="Saans  Light" panose="020B0304030103020203" pitchFamily="34" charset="0"/>
              </a:rPr>
              <a:t>systems, </a:t>
            </a:r>
            <a:r>
              <a:rPr sz="1200" spc="-65">
                <a:latin typeface="Saans  Light" panose="020B0304030103020203" pitchFamily="34" charset="0"/>
                <a:ea typeface="Saans  Light" panose="020B0304030103020203" pitchFamily="34" charset="0"/>
                <a:cs typeface="Saans  Light" panose="020B0304030103020203" pitchFamily="34" charset="0"/>
              </a:rPr>
              <a:t>data,</a:t>
            </a:r>
            <a:r>
              <a:rPr sz="1200" spc="-80">
                <a:latin typeface="Saans  Light" panose="020B0304030103020203" pitchFamily="34" charset="0"/>
                <a:ea typeface="Saans  Light" panose="020B0304030103020203" pitchFamily="34" charset="0"/>
                <a:cs typeface="Saans  Light" panose="020B0304030103020203" pitchFamily="34" charset="0"/>
              </a:rPr>
              <a:t> </a:t>
            </a:r>
            <a:r>
              <a:rPr sz="1200" spc="-55">
                <a:latin typeface="Saans  Light" panose="020B0304030103020203" pitchFamily="34" charset="0"/>
                <a:ea typeface="Saans  Light" panose="020B0304030103020203" pitchFamily="34" charset="0"/>
                <a:cs typeface="Saans  Light" panose="020B0304030103020203" pitchFamily="34" charset="0"/>
              </a:rPr>
              <a:t>and</a:t>
            </a:r>
            <a:r>
              <a:rPr sz="1200" spc="-75">
                <a:latin typeface="Saans  Light" panose="020B0304030103020203" pitchFamily="34" charset="0"/>
                <a:ea typeface="Saans  Light" panose="020B0304030103020203" pitchFamily="34" charset="0"/>
                <a:cs typeface="Saans  Light" panose="020B0304030103020203" pitchFamily="34" charset="0"/>
              </a:rPr>
              <a:t> </a:t>
            </a:r>
            <a:r>
              <a:rPr sz="1200" spc="-10">
                <a:latin typeface="Saans  Light" panose="020B0304030103020203" pitchFamily="34" charset="0"/>
                <a:ea typeface="Saans  Light" panose="020B0304030103020203" pitchFamily="34" charset="0"/>
                <a:cs typeface="Saans  Light" panose="020B0304030103020203" pitchFamily="34" charset="0"/>
              </a:rPr>
              <a:t>stakeholders.</a:t>
            </a:r>
            <a:endParaRPr sz="1200">
              <a:latin typeface="Saans  Light" panose="020B0304030103020203" pitchFamily="34" charset="0"/>
              <a:ea typeface="Saans  Light" panose="020B0304030103020203" pitchFamily="34" charset="0"/>
              <a:cs typeface="Saans  Light" panose="020B0304030103020203" pitchFamily="34" charset="0"/>
            </a:endParaRPr>
          </a:p>
        </p:txBody>
      </p:sp>
      <p:grpSp>
        <p:nvGrpSpPr>
          <p:cNvPr id="14" name="object 14"/>
          <p:cNvGrpSpPr/>
          <p:nvPr/>
        </p:nvGrpSpPr>
        <p:grpSpPr>
          <a:xfrm>
            <a:off x="260307" y="383617"/>
            <a:ext cx="6261132" cy="4321394"/>
            <a:chOff x="359994" y="359968"/>
            <a:chExt cx="6261132" cy="4321394"/>
          </a:xfrm>
        </p:grpSpPr>
        <p:pic>
          <p:nvPicPr>
            <p:cNvPr id="15" name="object 15"/>
            <p:cNvPicPr/>
            <p:nvPr/>
          </p:nvPicPr>
          <p:blipFill>
            <a:blip r:embed="rId3"/>
            <a:srcRect/>
            <a:stretch/>
          </p:blipFill>
          <p:spPr>
            <a:xfrm>
              <a:off x="583798" y="4023130"/>
              <a:ext cx="2357187" cy="538556"/>
            </a:xfrm>
            <a:prstGeom prst="rect">
              <a:avLst/>
            </a:prstGeom>
          </p:spPr>
        </p:pic>
        <p:pic>
          <p:nvPicPr>
            <p:cNvPr id="16" name="object 16"/>
            <p:cNvPicPr/>
            <p:nvPr/>
          </p:nvPicPr>
          <p:blipFill>
            <a:blip r:embed="rId4" cstate="print"/>
            <a:stretch>
              <a:fillRect/>
            </a:stretch>
          </p:blipFill>
          <p:spPr>
            <a:xfrm>
              <a:off x="5901125" y="3961361"/>
              <a:ext cx="720001" cy="720001"/>
            </a:xfrm>
            <a:prstGeom prst="rect">
              <a:avLst/>
            </a:prstGeom>
          </p:spPr>
        </p:pic>
        <p:pic>
          <p:nvPicPr>
            <p:cNvPr id="18" name="object 18"/>
            <p:cNvPicPr/>
            <p:nvPr/>
          </p:nvPicPr>
          <p:blipFill>
            <a:blip r:embed="rId5" cstate="print"/>
            <a:stretch>
              <a:fillRect/>
            </a:stretch>
          </p:blipFill>
          <p:spPr>
            <a:xfrm>
              <a:off x="3321277" y="4044644"/>
              <a:ext cx="1007999" cy="517042"/>
            </a:xfrm>
            <a:prstGeom prst="rect">
              <a:avLst/>
            </a:prstGeom>
          </p:spPr>
        </p:pic>
        <p:pic>
          <p:nvPicPr>
            <p:cNvPr id="19" name="object 19"/>
            <p:cNvPicPr/>
            <p:nvPr/>
          </p:nvPicPr>
          <p:blipFill>
            <a:blip r:embed="rId6" cstate="print"/>
            <a:stretch>
              <a:fillRect/>
            </a:stretch>
          </p:blipFill>
          <p:spPr>
            <a:xfrm>
              <a:off x="359994" y="359968"/>
              <a:ext cx="1799970" cy="190576"/>
            </a:xfrm>
            <a:prstGeom prst="rect">
              <a:avLst/>
            </a:prstGeom>
          </p:spPr>
        </p:pic>
      </p:grpSp>
      <p:pic>
        <p:nvPicPr>
          <p:cNvPr id="22" name="object 17">
            <a:extLst>
              <a:ext uri="{FF2B5EF4-FFF2-40B4-BE49-F238E27FC236}">
                <a16:creationId xmlns:a16="http://schemas.microsoft.com/office/drawing/2014/main" id="{ADC06537-3B5D-F75F-002B-3B8A65386BD3}"/>
              </a:ext>
            </a:extLst>
          </p:cNvPr>
          <p:cNvPicPr/>
          <p:nvPr/>
        </p:nvPicPr>
        <p:blipFill>
          <a:blip r:embed="rId7">
            <a:extLst>
              <a:ext uri="{28A0092B-C50C-407E-A947-70E740481C1C}">
                <a14:useLocalDpi xmlns:a14="http://schemas.microsoft.com/office/drawing/2010/main" val="0"/>
              </a:ext>
            </a:extLst>
          </a:blip>
          <a:srcRect/>
          <a:stretch/>
        </p:blipFill>
        <p:spPr>
          <a:xfrm>
            <a:off x="7712897" y="4012434"/>
            <a:ext cx="1057288" cy="560578"/>
          </a:xfrm>
          <a:prstGeom prst="rect">
            <a:avLst/>
          </a:prstGeom>
        </p:spPr>
      </p:pic>
      <p:sp>
        <p:nvSpPr>
          <p:cNvPr id="23" name="object 13">
            <a:extLst>
              <a:ext uri="{FF2B5EF4-FFF2-40B4-BE49-F238E27FC236}">
                <a16:creationId xmlns:a16="http://schemas.microsoft.com/office/drawing/2014/main" id="{DAD84159-D3B7-CD9B-8CE4-67DE03320BAA}"/>
              </a:ext>
            </a:extLst>
          </p:cNvPr>
          <p:cNvSpPr txBox="1"/>
          <p:nvPr/>
        </p:nvSpPr>
        <p:spPr>
          <a:xfrm>
            <a:off x="7772390" y="4765140"/>
            <a:ext cx="1995590" cy="1305486"/>
          </a:xfrm>
          <a:prstGeom prst="rect">
            <a:avLst/>
          </a:prstGeom>
        </p:spPr>
        <p:txBody>
          <a:bodyPr vert="horz" wrap="square" lIns="0" tIns="12700" rIns="0" bIns="0" rtlCol="0">
            <a:spAutoFit/>
          </a:bodyPr>
          <a:lstStyle/>
          <a:p>
            <a:pPr marL="12700" marR="5080">
              <a:lnSpc>
                <a:spcPct val="100000"/>
              </a:lnSpc>
              <a:spcBef>
                <a:spcPts val="100"/>
              </a:spcBef>
            </a:pPr>
            <a:r>
              <a:rPr lang="en-GB" sz="1200">
                <a:latin typeface="Saans  Light" panose="020B0304030103020203" pitchFamily="34" charset="0"/>
                <a:ea typeface="Saans  Light" panose="020B0304030103020203" pitchFamily="34" charset="0"/>
                <a:cs typeface="Saans  Light" panose="020B0304030103020203" pitchFamily="34" charset="0"/>
              </a:rPr>
              <a:t>Proud to be a </a:t>
            </a:r>
            <a:r>
              <a:rPr lang="en-GB" sz="1200" err="1">
                <a:latin typeface="Saans  Light" panose="020B0304030103020203" pitchFamily="34" charset="0"/>
                <a:ea typeface="Saans  Light" panose="020B0304030103020203" pitchFamily="34" charset="0"/>
                <a:cs typeface="Saans  Light" panose="020B0304030103020203" pitchFamily="34" charset="0"/>
              </a:rPr>
              <a:t>SafeRec</a:t>
            </a:r>
            <a:r>
              <a:rPr lang="en-GB" sz="1200">
                <a:latin typeface="Saans  Light" panose="020B0304030103020203" pitchFamily="34" charset="0"/>
                <a:ea typeface="Saans  Light" panose="020B0304030103020203" pitchFamily="34" charset="0"/>
                <a:cs typeface="Saans  Light" panose="020B0304030103020203" pitchFamily="34" charset="0"/>
              </a:rPr>
              <a:t> Plus member, providing real‑time payroll monitoring, RTI checks and ongoing supply‑chain oversight for greater transparency across our umbrella partners.</a:t>
            </a:r>
            <a:endParaRPr sz="1200">
              <a:latin typeface="Saans  Light" panose="020B0304030103020203" pitchFamily="34" charset="0"/>
              <a:ea typeface="Saans  Light" panose="020B0304030103020203" pitchFamily="34" charset="0"/>
              <a:cs typeface="Saans  Light" panose="020B0304030103020203" pitchFamily="34" charset="0"/>
            </a:endParaRPr>
          </a:p>
        </p:txBody>
      </p:sp>
      <p:pic>
        <p:nvPicPr>
          <p:cNvPr id="21" name="object 17">
            <a:extLst>
              <a:ext uri="{FF2B5EF4-FFF2-40B4-BE49-F238E27FC236}">
                <a16:creationId xmlns:a16="http://schemas.microsoft.com/office/drawing/2014/main" id="{B05FCF41-F0D6-7DD9-37FA-11DF8D452C80}"/>
              </a:ext>
            </a:extLst>
          </p:cNvPr>
          <p:cNvPicPr/>
          <p:nvPr/>
        </p:nvPicPr>
        <p:blipFill>
          <a:blip r:embed="rId8"/>
          <a:srcRect/>
          <a:stretch/>
        </p:blipFill>
        <p:spPr>
          <a:xfrm>
            <a:off x="10027461" y="4012434"/>
            <a:ext cx="560578" cy="560578"/>
          </a:xfrm>
          <a:prstGeom prst="rect">
            <a:avLst/>
          </a:prstGeom>
        </p:spPr>
      </p:pic>
      <p:sp>
        <p:nvSpPr>
          <p:cNvPr id="26" name="object 13">
            <a:extLst>
              <a:ext uri="{FF2B5EF4-FFF2-40B4-BE49-F238E27FC236}">
                <a16:creationId xmlns:a16="http://schemas.microsoft.com/office/drawing/2014/main" id="{9944E5FA-F14C-C95C-2677-79B865D3B04B}"/>
              </a:ext>
            </a:extLst>
          </p:cNvPr>
          <p:cNvSpPr txBox="1"/>
          <p:nvPr/>
        </p:nvSpPr>
        <p:spPr>
          <a:xfrm>
            <a:off x="10027461" y="4802402"/>
            <a:ext cx="1653081" cy="936154"/>
          </a:xfrm>
          <a:prstGeom prst="rect">
            <a:avLst/>
          </a:prstGeom>
        </p:spPr>
        <p:txBody>
          <a:bodyPr vert="horz" wrap="square" lIns="0" tIns="12700" rIns="0" bIns="0" rtlCol="0">
            <a:spAutoFit/>
          </a:bodyPr>
          <a:lstStyle/>
          <a:p>
            <a:pPr marL="12700" marR="5080">
              <a:lnSpc>
                <a:spcPct val="100000"/>
              </a:lnSpc>
              <a:spcBef>
                <a:spcPts val="100"/>
              </a:spcBef>
            </a:pPr>
            <a:r>
              <a:rPr lang="en-GB" sz="1200" dirty="0">
                <a:latin typeface="Saans  Light" panose="020B0304030103020203" pitchFamily="34" charset="0"/>
                <a:ea typeface="Saans  Light" panose="020B0304030103020203" pitchFamily="34" charset="0"/>
                <a:cs typeface="Saans  Light" panose="020B0304030103020203" pitchFamily="34" charset="0"/>
              </a:rPr>
              <a:t>FSQS registered, giving financial services clients confidence that robust supplier due diligence is in place.</a:t>
            </a:r>
            <a:endParaRPr sz="1200" dirty="0">
              <a:latin typeface="Saans  Light" panose="020B0304030103020203" pitchFamily="34" charset="0"/>
              <a:ea typeface="Saans  Light" panose="020B0304030103020203" pitchFamily="34" charset="0"/>
              <a:cs typeface="Saans  Light" panose="020B0304030103020203" pitchFamily="34" charset="0"/>
            </a:endParaRPr>
          </a:p>
        </p:txBody>
      </p:sp>
      <p:pic>
        <p:nvPicPr>
          <p:cNvPr id="27" name="object 17">
            <a:extLst>
              <a:ext uri="{FF2B5EF4-FFF2-40B4-BE49-F238E27FC236}">
                <a16:creationId xmlns:a16="http://schemas.microsoft.com/office/drawing/2014/main" id="{A599F59A-F8F5-8A8D-7BBE-DC71EB77F290}"/>
              </a:ext>
            </a:extLst>
          </p:cNvPr>
          <p:cNvPicPr/>
          <p:nvPr/>
        </p:nvPicPr>
        <p:blipFill>
          <a:blip r:embed="rId9" cstate="print"/>
          <a:stretch>
            <a:fillRect/>
          </a:stretch>
        </p:blipFill>
        <p:spPr>
          <a:xfrm>
            <a:off x="4435490" y="3949006"/>
            <a:ext cx="776719" cy="7560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195C-24EE-A861-F16E-D4A09110FCC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40C4A20-6E04-FF35-3221-9DF0A073C9A1}"/>
              </a:ext>
            </a:extLst>
          </p:cNvPr>
          <p:cNvSpPr txBox="1"/>
          <p:nvPr/>
        </p:nvSpPr>
        <p:spPr>
          <a:xfrm>
            <a:off x="360000" y="1080000"/>
            <a:ext cx="11832000" cy="1249060"/>
          </a:xfrm>
          <a:prstGeom prst="rect">
            <a:avLst/>
          </a:prstGeom>
          <a:noFill/>
        </p:spPr>
        <p:txBody>
          <a:bodyPr wrap="square" lIns="0" tIns="0" rIns="0" bIns="0" rtlCol="0">
            <a:spAutoFit/>
          </a:bodyPr>
          <a:lstStyle/>
          <a:p>
            <a:pPr>
              <a:lnSpc>
                <a:spcPts val="4700"/>
              </a:lnSpc>
            </a:pPr>
            <a:r>
              <a:rPr lang="en-GB" sz="4200">
                <a:latin typeface="Saans  Medium" panose="020B0504030103020203" pitchFamily="34" charset="77"/>
                <a:ea typeface="Saans  Medium" panose="020B0504030103020203" pitchFamily="34" charset="77"/>
                <a:cs typeface="Saans  Medium" panose="020B0504030103020203" pitchFamily="34" charset="77"/>
              </a:rPr>
              <a:t>Our industry pedigree</a:t>
            </a:r>
          </a:p>
          <a:p>
            <a:pPr>
              <a:lnSpc>
                <a:spcPts val="4700"/>
              </a:lnSpc>
            </a:pPr>
            <a:endParaRPr lang="en-US" sz="4200">
              <a:latin typeface="Saans  Medium" panose="020B0504030103020203" pitchFamily="34" charset="77"/>
              <a:ea typeface="Saans  Medium" panose="020B0504030103020203" pitchFamily="34" charset="77"/>
              <a:cs typeface="Saans  Medium" panose="020B0504030103020203" pitchFamily="34" charset="77"/>
            </a:endParaRPr>
          </a:p>
        </p:txBody>
      </p:sp>
      <p:sp>
        <p:nvSpPr>
          <p:cNvPr id="6" name="TextBox 5">
            <a:extLst>
              <a:ext uri="{FF2B5EF4-FFF2-40B4-BE49-F238E27FC236}">
                <a16:creationId xmlns:a16="http://schemas.microsoft.com/office/drawing/2014/main" id="{1FF571C5-8669-2336-D3CA-1DF58CF5D850}"/>
              </a:ext>
            </a:extLst>
          </p:cNvPr>
          <p:cNvSpPr txBox="1"/>
          <p:nvPr/>
        </p:nvSpPr>
        <p:spPr>
          <a:xfrm>
            <a:off x="359999" y="2160000"/>
            <a:ext cx="8703319" cy="492443"/>
          </a:xfrm>
          <a:prstGeom prst="rect">
            <a:avLst/>
          </a:prstGeom>
          <a:noFill/>
        </p:spPr>
        <p:txBody>
          <a:bodyPr wrap="square" lIns="0" tIns="0" rIns="0" bIns="0" rtlCol="0">
            <a:spAutoFit/>
          </a:bodyPr>
          <a:lstStyle/>
          <a:p>
            <a:r>
              <a:rPr lang="en-GB" sz="1600">
                <a:latin typeface="Saans  Light" panose="020B0304030103020203" pitchFamily="34" charset="77"/>
                <a:ea typeface="Saans  Light" panose="020B0304030103020203" pitchFamily="34" charset="77"/>
                <a:cs typeface="Saans  Light" panose="020B0304030103020203" pitchFamily="34" charset="77"/>
              </a:rPr>
              <a:t>With 25 years of experience, our team at Leading Resolutions bring deep industry expertise to help our clients navigate and thrive during phases of growth and business change</a:t>
            </a:r>
            <a:endParaRPr lang="en-US" sz="1600">
              <a:latin typeface="Saans  Light" panose="020B0304030103020203" pitchFamily="34" charset="77"/>
              <a:ea typeface="Saans  Light" panose="020B0304030103020203" pitchFamily="34" charset="77"/>
              <a:cs typeface="Saans  Light" panose="020B0304030103020203" pitchFamily="34" charset="77"/>
            </a:endParaRPr>
          </a:p>
        </p:txBody>
      </p:sp>
      <p:sp>
        <p:nvSpPr>
          <p:cNvPr id="8" name="Text Placeholder 3">
            <a:extLst>
              <a:ext uri="{FF2B5EF4-FFF2-40B4-BE49-F238E27FC236}">
                <a16:creationId xmlns:a16="http://schemas.microsoft.com/office/drawing/2014/main" id="{FD1458A9-9FC9-0DE9-05FA-75BE3E7E28CC}"/>
              </a:ext>
            </a:extLst>
          </p:cNvPr>
          <p:cNvSpPr txBox="1">
            <a:spLocks/>
          </p:cNvSpPr>
          <p:nvPr/>
        </p:nvSpPr>
        <p:spPr>
          <a:xfrm>
            <a:off x="8196532" y="3060000"/>
            <a:ext cx="3600000" cy="2160000"/>
          </a:xfrm>
          <a:prstGeom prst="flowChartAlternateProcess">
            <a:avLst/>
          </a:prstGeom>
          <a:solidFill>
            <a:srgbClr val="3BE898"/>
          </a:solidFill>
        </p:spPr>
        <p:txBody>
          <a:bodyPr lIns="144000" tIns="72000" rIns="144000" bIns="144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fontAlgn="ctr">
              <a:lnSpc>
                <a:spcPct val="100000"/>
              </a:lnSpc>
              <a:spcAft>
                <a:spcPts val="300"/>
              </a:spcAft>
              <a:buFont typeface="Arial" panose="020B0604020202020204" pitchFamily="34" charset="0"/>
              <a:buNone/>
              <a:tabLst>
                <a:tab pos="228554" algn="l"/>
              </a:tabLst>
            </a:pPr>
            <a:r>
              <a:rPr lang="en-GB" sz="1600">
                <a:latin typeface="Saans  Light" panose="020B0304030103020203" pitchFamily="34" charset="0"/>
                <a:ea typeface="Saans  Light" panose="020B0304030103020203" pitchFamily="34" charset="0"/>
                <a:cs typeface="Saans  Light" panose="020B0304030103020203" pitchFamily="34" charset="0"/>
              </a:rPr>
              <a:t>We can </a:t>
            </a:r>
            <a:r>
              <a:rPr lang="en-GB" sz="1600">
                <a:latin typeface="Saans  Medium" panose="020B0604030103020203" pitchFamily="34" charset="0"/>
                <a:ea typeface="Saans  Medium" panose="020B0604030103020203" pitchFamily="34" charset="0"/>
                <a:cs typeface="Saans  Medium" panose="020B0604030103020203" pitchFamily="34" charset="0"/>
              </a:rPr>
              <a:t>advise on the art of the possible </a:t>
            </a:r>
            <a:r>
              <a:rPr lang="en-GB" sz="1600">
                <a:latin typeface="Saans  Light" panose="020B0304030103020203" pitchFamily="34" charset="0"/>
                <a:ea typeface="Saans  Light" panose="020B0304030103020203" pitchFamily="34" charset="0"/>
                <a:cs typeface="Saans  Light" panose="020B0304030103020203" pitchFamily="34" charset="0"/>
              </a:rPr>
              <a:t>based on our knowledge of how other organisations are exploiting digital technologies to deliver the most efficient business processes.</a:t>
            </a:r>
          </a:p>
        </p:txBody>
      </p:sp>
      <p:sp>
        <p:nvSpPr>
          <p:cNvPr id="13" name="Text Placeholder 4">
            <a:extLst>
              <a:ext uri="{FF2B5EF4-FFF2-40B4-BE49-F238E27FC236}">
                <a16:creationId xmlns:a16="http://schemas.microsoft.com/office/drawing/2014/main" id="{BCE37640-BC11-D4A9-E091-155C397B6741}"/>
              </a:ext>
            </a:extLst>
          </p:cNvPr>
          <p:cNvSpPr txBox="1">
            <a:spLocks/>
          </p:cNvSpPr>
          <p:nvPr/>
        </p:nvSpPr>
        <p:spPr>
          <a:xfrm>
            <a:off x="4295998" y="3060000"/>
            <a:ext cx="3600000" cy="2160000"/>
          </a:xfrm>
          <a:prstGeom prst="flowChartAlternateProcess">
            <a:avLst/>
          </a:prstGeom>
          <a:solidFill>
            <a:srgbClr val="F0EFEA"/>
          </a:solidFill>
        </p:spPr>
        <p:txBody>
          <a:bodyPr vert="horz" wrap="square" lIns="144000" tIns="72000" rIns="144000" bIns="144000" rtlCol="0" anchor="t" anchorCtr="0">
            <a:noAutofit/>
          </a:bodyPr>
          <a:lstStyle>
            <a:lvl1pPr indent="0" algn="ctr">
              <a:lnSpc>
                <a:spcPct val="90000"/>
              </a:lnSpc>
              <a:spcBef>
                <a:spcPts val="1000"/>
              </a:spcBef>
              <a:buFont typeface="Arial" panose="020B0604020202020204" pitchFamily="34" charset="0"/>
              <a:buNone/>
              <a:defRPr lang="en-GB" sz="2000" spc="-50" dirty="0">
                <a:latin typeface="Arial"/>
                <a:cs typeface="Aria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GB" sz="1600" spc="0" dirty="0">
                <a:latin typeface="Saans  Light" panose="020B0304030103020203" pitchFamily="34" charset="77"/>
                <a:ea typeface="Saans  Light" panose="020B0304030103020203" pitchFamily="34" charset="77"/>
                <a:cs typeface="Saans  Light" panose="020B0304030103020203" pitchFamily="34" charset="77"/>
              </a:rPr>
              <a:t>We bring extensive experience in </a:t>
            </a:r>
            <a:r>
              <a:rPr lang="en-GB" sz="1600" spc="0" dirty="0">
                <a:latin typeface="Saans  Medium" panose="020B0604030103020203" pitchFamily="34" charset="0"/>
                <a:ea typeface="Saans  Medium" panose="020B0604030103020203" pitchFamily="34" charset="0"/>
                <a:cs typeface="Saans  Medium" panose="020B0604030103020203" pitchFamily="34" charset="0"/>
              </a:rPr>
              <a:t>unlocking business value </a:t>
            </a:r>
            <a:r>
              <a:rPr lang="en-GB" sz="1600" spc="0" dirty="0">
                <a:latin typeface="Saans  Light" panose="020B0304030103020203" pitchFamily="34" charset="77"/>
                <a:ea typeface="Saans  Light" panose="020B0304030103020203" pitchFamily="34" charset="77"/>
                <a:cs typeface="Saans  Light" panose="020B0304030103020203" pitchFamily="34" charset="77"/>
              </a:rPr>
              <a:t>through technology, helping organisations surface critical data, improve decision-making, and drive measurable outcomes.</a:t>
            </a:r>
          </a:p>
        </p:txBody>
      </p:sp>
      <p:sp>
        <p:nvSpPr>
          <p:cNvPr id="14" name="Text Placeholder 5">
            <a:extLst>
              <a:ext uri="{FF2B5EF4-FFF2-40B4-BE49-F238E27FC236}">
                <a16:creationId xmlns:a16="http://schemas.microsoft.com/office/drawing/2014/main" id="{DC822639-65CA-CAB6-9666-FE7B651E0CDD}"/>
              </a:ext>
            </a:extLst>
          </p:cNvPr>
          <p:cNvSpPr txBox="1">
            <a:spLocks/>
          </p:cNvSpPr>
          <p:nvPr/>
        </p:nvSpPr>
        <p:spPr>
          <a:xfrm>
            <a:off x="395464" y="3060000"/>
            <a:ext cx="3600000" cy="2160000"/>
          </a:xfrm>
          <a:prstGeom prst="flowChartAlternateProcess">
            <a:avLst/>
          </a:prstGeom>
          <a:solidFill>
            <a:srgbClr val="81BCF9"/>
          </a:solidFill>
        </p:spPr>
        <p:txBody>
          <a:bodyPr vert="horz" wrap="square" lIns="144000" tIns="72000" rIns="144000" bIns="144000" rtlCol="0" anchor="t" anchorCtr="0">
            <a:noAutofit/>
          </a:bodyPr>
          <a:lstStyle>
            <a:lvl1pPr indent="0" algn="ctr">
              <a:lnSpc>
                <a:spcPct val="90000"/>
              </a:lnSpc>
              <a:spcBef>
                <a:spcPts val="1000"/>
              </a:spcBef>
              <a:buFont typeface="Arial" panose="020B0604020202020204" pitchFamily="34" charset="0"/>
              <a:buNone/>
              <a:defRPr lang="en-GB" sz="2000" spc="-50" dirty="0">
                <a:latin typeface="Arial"/>
                <a:cs typeface="Aria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GB" sz="1600" spc="0">
                <a:latin typeface="Saans  Light" panose="020B0304030103020203" pitchFamily="34" charset="77"/>
                <a:ea typeface="Saans  Light" panose="020B0304030103020203" pitchFamily="34" charset="77"/>
                <a:cs typeface="Saans  Light" panose="020B0304030103020203" pitchFamily="34" charset="77"/>
              </a:rPr>
              <a:t>We </a:t>
            </a:r>
            <a:r>
              <a:rPr lang="en-GB" sz="1600" spc="0">
                <a:latin typeface="Saans  Medium" panose="020B0604030103020203" pitchFamily="34" charset="0"/>
                <a:ea typeface="Saans  Medium" panose="020B0604030103020203" pitchFamily="34" charset="0"/>
                <a:cs typeface="Saans  Medium" panose="020B0604030103020203" pitchFamily="34" charset="0"/>
              </a:rPr>
              <a:t>understand  our clients’ business </a:t>
            </a:r>
            <a:r>
              <a:rPr lang="en-GB" sz="1600" spc="0">
                <a:latin typeface="Saans  Light" panose="020B0304030103020203" pitchFamily="34" charset="77"/>
                <a:ea typeface="Saans  Light" panose="020B0304030103020203" pitchFamily="34" charset="77"/>
                <a:cs typeface="Saans  Light" panose="020B0304030103020203" pitchFamily="34" charset="77"/>
              </a:rPr>
              <a:t>and the specific pain points, challenges and the barriers  they face.</a:t>
            </a:r>
          </a:p>
        </p:txBody>
      </p:sp>
    </p:spTree>
    <p:extLst>
      <p:ext uri="{BB962C8B-B14F-4D97-AF65-F5344CB8AC3E}">
        <p14:creationId xmlns:p14="http://schemas.microsoft.com/office/powerpoint/2010/main" val="3002463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57D4-1532-6516-F308-B1877AC75B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126EFA-F015-7AE9-CFA1-D1B191DA06B1}"/>
              </a:ext>
            </a:extLst>
          </p:cNvPr>
          <p:cNvSpPr txBox="1"/>
          <p:nvPr/>
        </p:nvSpPr>
        <p:spPr>
          <a:xfrm>
            <a:off x="360000" y="1080000"/>
            <a:ext cx="5270238" cy="2410916"/>
          </a:xfrm>
          <a:prstGeom prst="rect">
            <a:avLst/>
          </a:prstGeom>
          <a:noFill/>
        </p:spPr>
        <p:txBody>
          <a:bodyPr wrap="square" lIns="0" tIns="0" rIns="0" bIns="0" rtlCol="0">
            <a:spAutoFit/>
          </a:bodyPr>
          <a:lstStyle/>
          <a:p>
            <a:pPr>
              <a:lnSpc>
                <a:spcPts val="4700"/>
              </a:lnSpc>
            </a:pPr>
            <a:r>
              <a:rPr lang="en-GB" sz="4200">
                <a:latin typeface="Saans  Medium" panose="020B0504030103020203" pitchFamily="34" charset="77"/>
                <a:ea typeface="Saans  Medium" panose="020B0504030103020203" pitchFamily="34" charset="77"/>
                <a:cs typeface="Saans  Medium" panose="020B0504030103020203" pitchFamily="34" charset="77"/>
              </a:rPr>
              <a:t>We pride ourselves in living and breathing our values of honesty, integrity and fairness</a:t>
            </a:r>
            <a:endParaRPr lang="en-US" sz="4200">
              <a:latin typeface="Saans  Medium" panose="020B0504030103020203" pitchFamily="34" charset="77"/>
              <a:ea typeface="Saans  Medium" panose="020B0504030103020203" pitchFamily="34" charset="77"/>
              <a:cs typeface="Saans  Medium" panose="020B0504030103020203" pitchFamily="34" charset="77"/>
            </a:endParaRPr>
          </a:p>
        </p:txBody>
      </p:sp>
      <p:pic>
        <p:nvPicPr>
          <p:cNvPr id="10" name="Picture 9">
            <a:extLst>
              <a:ext uri="{FF2B5EF4-FFF2-40B4-BE49-F238E27FC236}">
                <a16:creationId xmlns:a16="http://schemas.microsoft.com/office/drawing/2014/main" id="{54D193AE-FB26-5D1A-5C79-DE3DE76F4D87}"/>
              </a:ext>
            </a:extLst>
          </p:cNvPr>
          <p:cNvPicPr>
            <a:picLocks noChangeAspect="1"/>
          </p:cNvPicPr>
          <p:nvPr/>
        </p:nvPicPr>
        <p:blipFill>
          <a:blip r:embed="rId2"/>
          <a:stretch>
            <a:fillRect/>
          </a:stretch>
        </p:blipFill>
        <p:spPr>
          <a:xfrm>
            <a:off x="6096000" y="420583"/>
            <a:ext cx="5669771" cy="5688061"/>
          </a:xfrm>
          <a:prstGeom prst="rect">
            <a:avLst/>
          </a:prstGeom>
        </p:spPr>
      </p:pic>
      <p:sp>
        <p:nvSpPr>
          <p:cNvPr id="11" name="TextBox 10">
            <a:extLst>
              <a:ext uri="{FF2B5EF4-FFF2-40B4-BE49-F238E27FC236}">
                <a16:creationId xmlns:a16="http://schemas.microsoft.com/office/drawing/2014/main" id="{F7CA2A14-4A7D-962A-FEDB-BFA2B097DB35}"/>
              </a:ext>
            </a:extLst>
          </p:cNvPr>
          <p:cNvSpPr txBox="1"/>
          <p:nvPr/>
        </p:nvSpPr>
        <p:spPr>
          <a:xfrm>
            <a:off x="360000" y="4240987"/>
            <a:ext cx="5669771" cy="1631216"/>
          </a:xfrm>
          <a:prstGeom prst="rect">
            <a:avLst/>
          </a:prstGeom>
          <a:noFill/>
        </p:spPr>
        <p:txBody>
          <a:bodyPr wrap="square" lIns="0" tIns="0" rIns="0" bIns="0" rtlCol="0">
            <a:spAutoFit/>
          </a:bodyPr>
          <a:lstStyle/>
          <a:p>
            <a:pPr>
              <a:spcBef>
                <a:spcPts val="600"/>
              </a:spcBef>
              <a:spcAft>
                <a:spcPts val="600"/>
              </a:spcAft>
            </a:pPr>
            <a:r>
              <a:rPr lang="en-GB" dirty="0">
                <a:latin typeface="Saans  Light" panose="020B0304030103020203" pitchFamily="34" charset="77"/>
                <a:ea typeface="Saans  Light" panose="020B0304030103020203" pitchFamily="34" charset="77"/>
                <a:cs typeface="Saans  Light" panose="020B0304030103020203" pitchFamily="34" charset="77"/>
              </a:rPr>
              <a:t>Our behaviours are designed to honour our culture, and we actively recruit against them. </a:t>
            </a:r>
          </a:p>
          <a:p>
            <a:pPr>
              <a:spcBef>
                <a:spcPts val="600"/>
              </a:spcBef>
              <a:spcAft>
                <a:spcPts val="600"/>
              </a:spcAft>
            </a:pPr>
            <a:r>
              <a:rPr lang="en-GB" sz="1500" dirty="0">
                <a:latin typeface="Saans  Light" panose="020B0304030103020203" pitchFamily="34" charset="77"/>
                <a:ea typeface="Saans  Light" panose="020B0304030103020203" pitchFamily="34" charset="77"/>
                <a:cs typeface="Saans  Light" panose="020B0304030103020203" pitchFamily="34" charset="77"/>
              </a:rPr>
              <a:t>Starting with positive intent to drive the best outcome for client, LR and consultant leads to us always doing the right thing. This creates a supportive community, focussed on quality and successful outcomes, which breeds positive intent.</a:t>
            </a:r>
          </a:p>
        </p:txBody>
      </p:sp>
    </p:spTree>
    <p:extLst>
      <p:ext uri="{BB962C8B-B14F-4D97-AF65-F5344CB8AC3E}">
        <p14:creationId xmlns:p14="http://schemas.microsoft.com/office/powerpoint/2010/main" val="43276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9D07E-8BB8-9E0F-DE88-982B5451AB4F}"/>
            </a:ext>
          </a:extLst>
        </p:cNvPr>
        <p:cNvGrpSpPr/>
        <p:nvPr/>
      </p:nvGrpSpPr>
      <p:grpSpPr>
        <a:xfrm>
          <a:off x="0" y="0"/>
          <a:ext cx="0" cy="0"/>
          <a:chOff x="0" y="0"/>
          <a:chExt cx="0" cy="0"/>
        </a:xfrm>
      </p:grpSpPr>
      <p:pic>
        <p:nvPicPr>
          <p:cNvPr id="3" name="Picture 2" descr="A large building with a lot of windows&#10;&#10;AI-generated content may be incorrect.">
            <a:extLst>
              <a:ext uri="{FF2B5EF4-FFF2-40B4-BE49-F238E27FC236}">
                <a16:creationId xmlns:a16="http://schemas.microsoft.com/office/drawing/2014/main" id="{00F72590-15F6-472D-138E-AD8C8B052F36}"/>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E6C4DB1-6AB4-7AEA-2BEC-F926DD852853}"/>
              </a:ext>
            </a:extLst>
          </p:cNvPr>
          <p:cNvSpPr/>
          <p:nvPr/>
        </p:nvSpPr>
        <p:spPr>
          <a:xfrm>
            <a:off x="0" y="0"/>
            <a:ext cx="12192000" cy="6858000"/>
          </a:xfrm>
          <a:prstGeom prst="rect">
            <a:avLst/>
          </a:prstGeom>
          <a:gradFill>
            <a:gsLst>
              <a:gs pos="0">
                <a:srgbClr val="81BCF9">
                  <a:alpha val="55000"/>
                </a:srgbClr>
              </a:gs>
              <a:gs pos="50000">
                <a:srgbClr val="81BC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A97D8A-4809-E1E3-C7B6-E2DE7AFCC839}"/>
              </a:ext>
            </a:extLst>
          </p:cNvPr>
          <p:cNvSpPr txBox="1"/>
          <p:nvPr/>
        </p:nvSpPr>
        <p:spPr>
          <a:xfrm>
            <a:off x="360000" y="2520000"/>
            <a:ext cx="11473200" cy="2308324"/>
          </a:xfrm>
          <a:prstGeom prst="rect">
            <a:avLst/>
          </a:prstGeom>
          <a:noFill/>
        </p:spPr>
        <p:txBody>
          <a:bodyPr wrap="square" lIns="0" tIns="0" rIns="0" bIns="0" rtlCol="0">
            <a:spAutoFit/>
          </a:bodyPr>
          <a:lstStyle/>
          <a:p>
            <a:pPr fontAlgn="base">
              <a:lnSpc>
                <a:spcPts val="4500"/>
              </a:lnSpc>
            </a:pPr>
            <a:r>
              <a:rPr lang="en-US" sz="4000" spc="-100" dirty="0">
                <a:solidFill>
                  <a:schemeClr val="bg1"/>
                </a:solidFill>
                <a:latin typeface="Reckless Neue" pitchFamily="2" charset="77"/>
                <a:ea typeface="Saans" panose="020B0504030103020203" pitchFamily="34" charset="77"/>
                <a:cs typeface="Saans" panose="020B0504030103020203" pitchFamily="34" charset="77"/>
              </a:rPr>
              <a:t>				“</a:t>
            </a:r>
            <a:r>
              <a:rPr lang="en-GB" sz="4000" spc="-100" dirty="0">
                <a:solidFill>
                  <a:schemeClr val="bg1"/>
                </a:solidFill>
                <a:latin typeface="Reckless Neue" pitchFamily="2" charset="77"/>
                <a:ea typeface="Saans" panose="020B0504030103020203" pitchFamily="34" charset="77"/>
                <a:cs typeface="Saans" panose="020B0504030103020203" pitchFamily="34" charset="77"/>
              </a:rPr>
              <a:t>We share a set of values with Leading Resolutions that includes honesty, openness and integrity. We wanted to work with like-minded people and that’s exactly what was delivered.”</a:t>
            </a:r>
            <a:r>
              <a:rPr lang="en-US" sz="4000" spc="-100" dirty="0">
                <a:solidFill>
                  <a:schemeClr val="bg1"/>
                </a:solidFill>
                <a:latin typeface="Reckless Neue" pitchFamily="2" charset="77"/>
                <a:ea typeface="Saans" panose="020B0504030103020203" pitchFamily="34" charset="77"/>
                <a:cs typeface="Saans" panose="020B0504030103020203" pitchFamily="34" charset="77"/>
              </a:rPr>
              <a:t>​</a:t>
            </a:r>
          </a:p>
        </p:txBody>
      </p:sp>
      <p:pic>
        <p:nvPicPr>
          <p:cNvPr id="7" name="Picture 6">
            <a:extLst>
              <a:ext uri="{FF2B5EF4-FFF2-40B4-BE49-F238E27FC236}">
                <a16:creationId xmlns:a16="http://schemas.microsoft.com/office/drawing/2014/main" id="{042C0520-E608-ADFC-A336-B54B36785E83}"/>
              </a:ext>
            </a:extLst>
          </p:cNvPr>
          <p:cNvPicPr>
            <a:picLocks noChangeAspect="1"/>
          </p:cNvPicPr>
          <p:nvPr/>
        </p:nvPicPr>
        <p:blipFill>
          <a:blip r:embed="rId3"/>
          <a:stretch>
            <a:fillRect/>
          </a:stretch>
        </p:blipFill>
        <p:spPr>
          <a:xfrm>
            <a:off x="360000" y="360000"/>
            <a:ext cx="1800000" cy="190575"/>
          </a:xfrm>
          <a:prstGeom prst="rect">
            <a:avLst/>
          </a:prstGeom>
        </p:spPr>
      </p:pic>
      <p:sp>
        <p:nvSpPr>
          <p:cNvPr id="2" name="TextBox 1">
            <a:extLst>
              <a:ext uri="{FF2B5EF4-FFF2-40B4-BE49-F238E27FC236}">
                <a16:creationId xmlns:a16="http://schemas.microsoft.com/office/drawing/2014/main" id="{F749D6D7-32BA-9474-E0FB-A4572682611D}"/>
              </a:ext>
            </a:extLst>
          </p:cNvPr>
          <p:cNvSpPr txBox="1"/>
          <p:nvPr/>
        </p:nvSpPr>
        <p:spPr>
          <a:xfrm>
            <a:off x="360000" y="5187600"/>
            <a:ext cx="2879936" cy="430887"/>
          </a:xfrm>
          <a:prstGeom prst="rect">
            <a:avLst/>
          </a:prstGeom>
          <a:noFill/>
        </p:spPr>
        <p:txBody>
          <a:bodyPr wrap="square" lIns="0" tIns="0" rIns="0" bIns="0" rtlCol="0">
            <a:spAutoFit/>
          </a:bodyPr>
          <a:lstStyle/>
          <a:p>
            <a:r>
              <a:rPr lang="en-US" sz="1400" dirty="0">
                <a:latin typeface="Saans  Medium" panose="020B0504030103020203" pitchFamily="34" charset="77"/>
                <a:ea typeface="Saans  Medium" panose="020B0504030103020203" pitchFamily="34" charset="77"/>
                <a:cs typeface="Saans  Medium" panose="020B0504030103020203" pitchFamily="34" charset="77"/>
              </a:rPr>
              <a:t>Sarah Flanagan</a:t>
            </a:r>
          </a:p>
          <a:p>
            <a:r>
              <a:rPr lang="en-US" sz="1400" dirty="0">
                <a:latin typeface="Saans" panose="020B0504030103020203" pitchFamily="34" charset="77"/>
                <a:ea typeface="Saans" panose="020B0504030103020203" pitchFamily="34" charset="77"/>
                <a:cs typeface="Saans" panose="020B0504030103020203" pitchFamily="34" charset="77"/>
              </a:rPr>
              <a:t>National Trust, CIO</a:t>
            </a:r>
          </a:p>
        </p:txBody>
      </p:sp>
    </p:spTree>
    <p:extLst>
      <p:ext uri="{BB962C8B-B14F-4D97-AF65-F5344CB8AC3E}">
        <p14:creationId xmlns:p14="http://schemas.microsoft.com/office/powerpoint/2010/main" val="389992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3055" y="6430693"/>
            <a:ext cx="92075" cy="201295"/>
          </a:xfrm>
          <a:prstGeom prst="rect">
            <a:avLst/>
          </a:prstGeom>
        </p:spPr>
        <p:txBody>
          <a:bodyPr vert="horz" wrap="square" lIns="0" tIns="6985" rIns="0" bIns="0" rtlCol="0">
            <a:spAutoFit/>
          </a:bodyPr>
          <a:lstStyle/>
          <a:p>
            <a:pPr>
              <a:lnSpc>
                <a:spcPct val="100000"/>
              </a:lnSpc>
              <a:spcBef>
                <a:spcPts val="55"/>
              </a:spcBef>
            </a:pPr>
            <a:r>
              <a:rPr sz="1200" spc="-50">
                <a:latin typeface="Courier New"/>
                <a:cs typeface="Courier New"/>
              </a:rPr>
              <a:t>9</a:t>
            </a:r>
            <a:endParaRPr sz="1200">
              <a:latin typeface="Courier New"/>
              <a:cs typeface="Courier New"/>
            </a:endParaRPr>
          </a:p>
        </p:txBody>
      </p:sp>
      <p:pic>
        <p:nvPicPr>
          <p:cNvPr id="3" name="object 3"/>
          <p:cNvPicPr/>
          <p:nvPr/>
        </p:nvPicPr>
        <p:blipFill>
          <a:blip r:embed="rId2" cstate="print"/>
          <a:stretch>
            <a:fillRect/>
          </a:stretch>
        </p:blipFill>
        <p:spPr>
          <a:xfrm>
            <a:off x="0" y="0"/>
            <a:ext cx="12192000" cy="6857999"/>
          </a:xfrm>
          <a:prstGeom prst="rect">
            <a:avLst/>
          </a:prstGeom>
        </p:spPr>
      </p:pic>
      <p:pic>
        <p:nvPicPr>
          <p:cNvPr id="5" name="object 5"/>
          <p:cNvPicPr/>
          <p:nvPr/>
        </p:nvPicPr>
        <p:blipFill>
          <a:blip r:embed="rId3" cstate="print"/>
          <a:stretch>
            <a:fillRect/>
          </a:stretch>
        </p:blipFill>
        <p:spPr>
          <a:xfrm>
            <a:off x="359994" y="359968"/>
            <a:ext cx="1799970" cy="190576"/>
          </a:xfrm>
          <a:prstGeom prst="rect">
            <a:avLst/>
          </a:prstGeom>
        </p:spPr>
      </p:pic>
      <p:sp>
        <p:nvSpPr>
          <p:cNvPr id="6" name="object 2">
            <a:extLst>
              <a:ext uri="{FF2B5EF4-FFF2-40B4-BE49-F238E27FC236}">
                <a16:creationId xmlns:a16="http://schemas.microsoft.com/office/drawing/2014/main" id="{E7AA33B3-6D73-F5F4-496D-6DFE693914CB}"/>
              </a:ext>
            </a:extLst>
          </p:cNvPr>
          <p:cNvSpPr txBox="1"/>
          <p:nvPr/>
        </p:nvSpPr>
        <p:spPr>
          <a:xfrm>
            <a:off x="11730355" y="6425285"/>
            <a:ext cx="117475" cy="184666"/>
          </a:xfrm>
          <a:prstGeom prst="rect">
            <a:avLst/>
          </a:prstGeom>
        </p:spPr>
        <p:txBody>
          <a:bodyPr vert="horz" wrap="square" lIns="0" tIns="0" rIns="0" bIns="0" rtlCol="0">
            <a:spAutoFit/>
          </a:bodyPr>
          <a:lstStyle>
            <a:defPPr>
              <a:defRPr kern="0"/>
            </a:defPPr>
            <a:lvl1pPr marL="0" algn="r" defTabSz="914400" rtl="0" eaLnBrk="1" latinLnBrk="0" hangingPunct="1">
              <a:defRPr sz="1200" b="0" i="0" kern="1200">
                <a:solidFill>
                  <a:schemeClr val="tx1"/>
                </a:solidFill>
                <a:latin typeface="Roboto Mono Medium" pitchFamily="49" charset="0"/>
                <a:ea typeface="Roboto Mono Medium" pitchFamily="49"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9</a:t>
            </a:r>
            <a:endParaRPr/>
          </a:p>
        </p:txBody>
      </p:sp>
      <p:sp>
        <p:nvSpPr>
          <p:cNvPr id="9" name="Text Placeholder 2">
            <a:extLst>
              <a:ext uri="{FF2B5EF4-FFF2-40B4-BE49-F238E27FC236}">
                <a16:creationId xmlns:a16="http://schemas.microsoft.com/office/drawing/2014/main" id="{D0CC6C4C-F4EF-A3F0-D117-BEFBDB4A6EF1}"/>
              </a:ext>
            </a:extLst>
          </p:cNvPr>
          <p:cNvSpPr txBox="1">
            <a:spLocks/>
          </p:cNvSpPr>
          <p:nvPr/>
        </p:nvSpPr>
        <p:spPr>
          <a:xfrm>
            <a:off x="360000" y="3762531"/>
            <a:ext cx="8319983" cy="2687531"/>
          </a:xfrm>
          <a:prstGeom prst="rect">
            <a:avLst/>
          </a:prstGeom>
        </p:spPr>
        <p:txBody>
          <a:bodyPr vert="horz" wrap="square" lIns="0" tIns="0" rIns="0" bIns="0" rtlCol="0" anchor="b" anchorCtr="0">
            <a:normAutofit/>
          </a:bodyPr>
          <a:lstStyle>
            <a:lvl1pPr indent="0">
              <a:lnSpc>
                <a:spcPct val="90000"/>
              </a:lnSpc>
              <a:spcBef>
                <a:spcPts val="1000"/>
              </a:spcBef>
              <a:buFont typeface="Arial" panose="020B0604020202020204" pitchFamily="34" charset="0"/>
              <a:buNone/>
              <a:defRPr sz="6000" b="0" i="0">
                <a:solidFill>
                  <a:schemeClr val="bg1"/>
                </a:solidFill>
                <a:latin typeface="Saans" panose="020B0504030103020203" pitchFamily="34" charset="77"/>
                <a:ea typeface="Saans" panose="020B0504030103020203" pitchFamily="34" charset="77"/>
                <a:cs typeface="Saans" panose="020B0504030103020203" pitchFamily="34" charset="77"/>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Consulting Excellence Principles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31B277B106DE4C81F4ED4C645B785A" ma:contentTypeVersion="14" ma:contentTypeDescription="Create a new document." ma:contentTypeScope="" ma:versionID="65ff203367d13c5ba173af8e81ea49fc">
  <xsd:schema xmlns:xsd="http://www.w3.org/2001/XMLSchema" xmlns:xs="http://www.w3.org/2001/XMLSchema" xmlns:p="http://schemas.microsoft.com/office/2006/metadata/properties" xmlns:ns2="5787e1e8-1a6a-4125-b54b-acd8d57c805d" xmlns:ns3="aa17f221-d4fc-4ddd-ae2f-cb32b4046c02" targetNamespace="http://schemas.microsoft.com/office/2006/metadata/properties" ma:root="true" ma:fieldsID="7fc5ce68a8de306f6468c70e6af46a89" ns2:_="" ns3:_="">
    <xsd:import namespace="5787e1e8-1a6a-4125-b54b-acd8d57c805d"/>
    <xsd:import namespace="aa17f221-d4fc-4ddd-ae2f-cb32b4046c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7e1e8-1a6a-4125-b54b-acd8d57c80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7b0ae5-875f-4dcd-8f6a-08a65810aac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17f221-d4fc-4ddd-ae2f-cb32b4046c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5485ac3-9258-4037-a4e4-f2b0c8bfac98}" ma:internalName="TaxCatchAll" ma:showField="CatchAllData" ma:web="aa17f221-d4fc-4ddd-ae2f-cb32b4046c0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17f221-d4fc-4ddd-ae2f-cb32b4046c02" xsi:nil="true"/>
    <lcf76f155ced4ddcb4097134ff3c332f xmlns="5787e1e8-1a6a-4125-b54b-acd8d57c80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66C47BC-BBA7-4A80-9421-199A6E137C76}">
  <ds:schemaRefs>
    <ds:schemaRef ds:uri="http://schemas.microsoft.com/sharepoint/v3/contenttype/forms"/>
  </ds:schemaRefs>
</ds:datastoreItem>
</file>

<file path=customXml/itemProps2.xml><?xml version="1.0" encoding="utf-8"?>
<ds:datastoreItem xmlns:ds="http://schemas.openxmlformats.org/officeDocument/2006/customXml" ds:itemID="{C63D0AC6-EECD-4D8C-871F-16A0D81C931D}">
  <ds:schemaRefs>
    <ds:schemaRef ds:uri="5787e1e8-1a6a-4125-b54b-acd8d57c805d"/>
    <ds:schemaRef ds:uri="aa17f221-d4fc-4ddd-ae2f-cb32b4046c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412330-52DA-4207-9FCE-1D18FE8761C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787e1e8-1a6a-4125-b54b-acd8d57c805d"/>
    <ds:schemaRef ds:uri="http://purl.org/dc/elements/1.1/"/>
    <ds:schemaRef ds:uri="http://schemas.microsoft.com/office/2006/metadata/properties"/>
    <ds:schemaRef ds:uri="aa17f221-d4fc-4ddd-ae2f-cb32b4046c0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TotalTime>
  <Words>2378</Words>
  <Application>Microsoft Office PowerPoint</Application>
  <PresentationFormat>Widescreen</PresentationFormat>
  <Paragraphs>139</Paragraphs>
  <Slides>18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Aptos Display</vt:lpstr>
      <vt:lpstr>Arial</vt:lpstr>
      <vt:lpstr>Courier New</vt:lpstr>
      <vt:lpstr>Lucida Sans</vt:lpstr>
      <vt:lpstr>Reckless Neue</vt:lpstr>
      <vt:lpstr>Roboto Mono Medium</vt:lpstr>
      <vt:lpstr>Saans</vt:lpstr>
      <vt:lpstr>Saans  Light</vt:lpstr>
      <vt:lpstr>Saans  Medium</vt:lpstr>
      <vt:lpstr>Saans  SemiBold</vt:lpstr>
      <vt:lpstr>Office Theme</vt:lpstr>
      <vt:lpstr>PowerPoint Presentation</vt:lpstr>
      <vt:lpstr>PowerPoint Presentation</vt:lpstr>
      <vt:lpstr>PowerPoint Presentation</vt:lpstr>
      <vt:lpstr>PowerPoint Presentation</vt:lpstr>
      <vt:lpstr>We are the alternative to the Big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Commitment to diversity and inclusion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Samit Nayi</dc:creator>
  <cp:lastModifiedBy>Kay Barnes</cp:lastModifiedBy>
  <cp:revision>2</cp:revision>
  <dcterms:created xsi:type="dcterms:W3CDTF">2025-06-26T14:28:08Z</dcterms:created>
  <dcterms:modified xsi:type="dcterms:W3CDTF">2026-03-23T15:17:12Z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0x0101009F31B277B106DE4C81F4ED4C645B785A</vt:lpwstr>
  </property>
  <property fmtid="{D5CDD505-2E9C-101B-9397-08002B2CF9AE}" pid="3" name="MediaServiceImageTags">
    <vt:lpwstr/>
  </property>
</Properties>
</file>