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8"/>
  </p:notesMasterIdLst>
  <p:sldIdLst>
    <p:sldId id="2147472220" r:id="rId5"/>
    <p:sldId id="2147472241" r:id="rId6"/>
    <p:sldId id="2147472242" r:id="rId7"/>
  </p:sldIdLst>
  <p:sldSz cx="24387175" cy="13716000"/>
  <p:notesSz cx="13716000" cy="24387175"/>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E898"/>
    <a:srgbClr val="81BCF9"/>
    <a:srgbClr val="FF8656"/>
    <a:srgbClr val="FF8856"/>
    <a:srgbClr val="C699FF"/>
    <a:srgbClr val="FECE00"/>
    <a:srgbClr val="F0EFEA"/>
    <a:srgbClr val="3BE8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DA5BF3-399E-4EFA-9D54-18AA8A15456B}" v="92" dt="2024-05-15T14:33:04.130"/>
    <p1510:client id="{FCB18676-65A2-4ED9-9839-1CBABE0BA3CE}" v="10" dt="2024-05-15T15:07:34.7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93"/>
    <p:restoredTop sz="89804" autoAdjust="0"/>
  </p:normalViewPr>
  <p:slideViewPr>
    <p:cSldViewPr snapToGrid="0" snapToObjects="1">
      <p:cViewPr varScale="1">
        <p:scale>
          <a:sx n="47" d="100"/>
          <a:sy n="47" d="100"/>
        </p:scale>
        <p:origin x="366" y="48"/>
      </p:cViewPr>
      <p:guideLst/>
    </p:cSldViewPr>
  </p:slideViewPr>
  <p:notesTextViewPr>
    <p:cViewPr>
      <p:scale>
        <a:sx n="1" d="1"/>
        <a:sy n="1" d="1"/>
      </p:scale>
      <p:origin x="0" y="0"/>
    </p:cViewPr>
  </p:notesTextViewPr>
  <p:sorterViewPr>
    <p:cViewPr>
      <p:scale>
        <a:sx n="70" d="100"/>
        <a:sy n="70" d="100"/>
      </p:scale>
      <p:origin x="0" y="-108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105575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dirty="0"/>
          </a:p>
        </p:txBody>
      </p:sp>
    </p:spTree>
    <p:extLst>
      <p:ext uri="{BB962C8B-B14F-4D97-AF65-F5344CB8AC3E}">
        <p14:creationId xmlns:p14="http://schemas.microsoft.com/office/powerpoint/2010/main" val="7792677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dirty="0"/>
          </a:p>
        </p:txBody>
      </p:sp>
    </p:spTree>
    <p:extLst>
      <p:ext uri="{BB962C8B-B14F-4D97-AF65-F5344CB8AC3E}">
        <p14:creationId xmlns:p14="http://schemas.microsoft.com/office/powerpoint/2010/main" val="41734178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dirty="0"/>
          </a:p>
        </p:txBody>
      </p:sp>
    </p:spTree>
    <p:extLst>
      <p:ext uri="{BB962C8B-B14F-4D97-AF65-F5344CB8AC3E}">
        <p14:creationId xmlns:p14="http://schemas.microsoft.com/office/powerpoint/2010/main" val="2559821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477" userDrawn="1">
          <p15:clr>
            <a:srgbClr val="F26B43"/>
          </p15:clr>
        </p15:guide>
        <p15:guide id="2" pos="7885" userDrawn="1">
          <p15:clr>
            <a:srgbClr val="F26B43"/>
          </p15:clr>
        </p15:guide>
        <p15:guide id="3" pos="8724" userDrawn="1">
          <p15:clr>
            <a:srgbClr val="F26B43"/>
          </p15:clr>
        </p15:guide>
        <p15:guide id="4" pos="9133" userDrawn="1">
          <p15:clr>
            <a:srgbClr val="F26B43"/>
          </p15:clr>
        </p15:guide>
        <p15:guide id="5" pos="9972" userDrawn="1">
          <p15:clr>
            <a:srgbClr val="F26B43"/>
          </p15:clr>
        </p15:guide>
        <p15:guide id="6" pos="10380" userDrawn="1">
          <p15:clr>
            <a:srgbClr val="F26B43"/>
          </p15:clr>
        </p15:guide>
        <p15:guide id="7" pos="11219" userDrawn="1">
          <p15:clr>
            <a:srgbClr val="F26B43"/>
          </p15:clr>
        </p15:guide>
        <p15:guide id="8" pos="11627" userDrawn="1">
          <p15:clr>
            <a:srgbClr val="F26B43"/>
          </p15:clr>
        </p15:guide>
        <p15:guide id="9" pos="12466" userDrawn="1">
          <p15:clr>
            <a:srgbClr val="F26B43"/>
          </p15:clr>
        </p15:guide>
        <p15:guide id="10" pos="12865" userDrawn="1">
          <p15:clr>
            <a:srgbClr val="F26B43"/>
          </p15:clr>
        </p15:guide>
        <p15:guide id="11" pos="13712" userDrawn="1">
          <p15:clr>
            <a:srgbClr val="F26B43"/>
          </p15:clr>
        </p15:guide>
        <p15:guide id="12" pos="14112" userDrawn="1">
          <p15:clr>
            <a:srgbClr val="F26B43"/>
          </p15:clr>
        </p15:guide>
        <p15:guide id="13" pos="14955" userDrawn="1">
          <p15:clr>
            <a:srgbClr val="F26B43"/>
          </p15:clr>
        </p15:guide>
        <p15:guide id="14" orient="horz" pos="397" userDrawn="1">
          <p15:clr>
            <a:srgbClr val="F26B43"/>
          </p15:clr>
        </p15:guide>
        <p15:guide id="15" pos="6634" userDrawn="1">
          <p15:clr>
            <a:srgbClr val="F26B43"/>
          </p15:clr>
        </p15:guide>
        <p15:guide id="16" pos="6233" userDrawn="1">
          <p15:clr>
            <a:srgbClr val="F26B43"/>
          </p15:clr>
        </p15:guide>
        <p15:guide id="17" pos="5385" userDrawn="1">
          <p15:clr>
            <a:srgbClr val="F26B43"/>
          </p15:clr>
        </p15:guide>
        <p15:guide id="18" pos="4979" userDrawn="1">
          <p15:clr>
            <a:srgbClr val="F26B43"/>
          </p15:clr>
        </p15:guide>
        <p15:guide id="19" pos="4144" userDrawn="1">
          <p15:clr>
            <a:srgbClr val="F26B43"/>
          </p15:clr>
        </p15:guide>
        <p15:guide id="20" pos="3728" userDrawn="1">
          <p15:clr>
            <a:srgbClr val="F26B43"/>
          </p15:clr>
        </p15:guide>
        <p15:guide id="21" pos="2898" userDrawn="1">
          <p15:clr>
            <a:srgbClr val="F26B43"/>
          </p15:clr>
        </p15:guide>
        <p15:guide id="22" pos="2496" userDrawn="1">
          <p15:clr>
            <a:srgbClr val="F26B43"/>
          </p15:clr>
        </p15:guide>
        <p15:guide id="23" pos="1643" userDrawn="1">
          <p15:clr>
            <a:srgbClr val="F26B43"/>
          </p15:clr>
        </p15:guide>
        <p15:guide id="24" pos="1246" userDrawn="1">
          <p15:clr>
            <a:srgbClr val="F26B43"/>
          </p15:clr>
        </p15:guide>
        <p15:guide id="25" pos="397" userDrawn="1">
          <p15:clr>
            <a:srgbClr val="F26B43"/>
          </p15:clr>
        </p15:guide>
        <p15:guide id="26" orient="horz" pos="8226" userDrawn="1">
          <p15:clr>
            <a:srgbClr val="F26B43"/>
          </p15:clr>
        </p15:guide>
        <p15:guide id="27" orient="horz" pos="4518" userDrawn="1">
          <p15:clr>
            <a:srgbClr val="F26B43"/>
          </p15:clr>
        </p15:guide>
        <p15:guide id="28" orient="horz" pos="4113"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24">
            <a:extLst>
              <a:ext uri="{FF2B5EF4-FFF2-40B4-BE49-F238E27FC236}">
                <a16:creationId xmlns:a16="http://schemas.microsoft.com/office/drawing/2014/main" id="{1A5EEDF5-040A-2E46-5CBD-881B9C921336}"/>
              </a:ext>
            </a:extLst>
          </p:cNvPr>
          <p:cNvSpPr/>
          <p:nvPr/>
        </p:nvSpPr>
        <p:spPr>
          <a:xfrm>
            <a:off x="643158" y="1677476"/>
            <a:ext cx="5658248" cy="1039248"/>
          </a:xfrm>
          <a:prstGeom prst="roundRect">
            <a:avLst>
              <a:gd name="adj" fmla="val 21082"/>
            </a:avLst>
          </a:prstGeom>
          <a:solidFill>
            <a:srgbClr val="3AE898"/>
          </a:solidFill>
          <a:ln>
            <a:solidFill>
              <a:schemeClr val="accent1">
                <a:shade val="15000"/>
                <a:alpha val="2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Shape 0"/>
          <p:cNvSpPr/>
          <p:nvPr/>
        </p:nvSpPr>
        <p:spPr>
          <a:xfrm>
            <a:off x="635079" y="635000"/>
            <a:ext cx="12688886" cy="3124200"/>
          </a:xfrm>
          <a:prstGeom prst="rect">
            <a:avLst/>
          </a:prstGeom>
          <a:noFill/>
          <a:ln/>
        </p:spPr>
        <p:txBody>
          <a:bodyPr/>
          <a:lstStyle/>
          <a:p>
            <a:endParaRPr lang="en-US" dirty="0"/>
          </a:p>
        </p:txBody>
      </p:sp>
      <p:sp>
        <p:nvSpPr>
          <p:cNvPr id="3" name="Text 1"/>
          <p:cNvSpPr/>
          <p:nvPr/>
        </p:nvSpPr>
        <p:spPr>
          <a:xfrm>
            <a:off x="653009" y="635000"/>
            <a:ext cx="21232956" cy="5894388"/>
          </a:xfrm>
          <a:prstGeom prst="rect">
            <a:avLst/>
          </a:prstGeom>
          <a:noFill/>
          <a:ln/>
        </p:spPr>
        <p:txBody>
          <a:bodyPr wrap="square" lIns="0" tIns="0" rIns="0" bIns="0" rtlCol="0" anchor="t"/>
          <a:lstStyle/>
          <a:p>
            <a:pPr>
              <a:lnSpc>
                <a:spcPts val="8170"/>
              </a:lnSpc>
              <a:spcBef>
                <a:spcPts val="1000"/>
              </a:spcBef>
              <a:buClr>
                <a:schemeClr val="accent1"/>
              </a:buClr>
            </a:pPr>
            <a:r>
              <a:rPr lang="en-GB" sz="8600" kern="0" spc="-172" dirty="0">
                <a:solidFill>
                  <a:srgbClr val="000000">
                    <a:alpha val="100000"/>
                  </a:srgbClr>
                </a:solidFill>
                <a:latin typeface="Saans TRIAL" pitchFamily="2" charset="77"/>
                <a:ea typeface="Saans TRIAL Regular" pitchFamily="34" charset="-122"/>
              </a:rPr>
              <a:t>Environmental, social and governance issues are a central tenet of our business strategy</a:t>
            </a:r>
          </a:p>
          <a:p>
            <a:pPr>
              <a:lnSpc>
                <a:spcPts val="8170"/>
              </a:lnSpc>
            </a:pPr>
            <a:endParaRPr lang="en-US" sz="8600" dirty="0">
              <a:latin typeface="Saans TRIAL" pitchFamily="2" charset="77"/>
              <a:cs typeface="Saans TRIAL" pitchFamily="2" charset="77"/>
            </a:endParaRPr>
          </a:p>
        </p:txBody>
      </p:sp>
      <p:sp>
        <p:nvSpPr>
          <p:cNvPr id="14" name="TextBox 13">
            <a:extLst>
              <a:ext uri="{FF2B5EF4-FFF2-40B4-BE49-F238E27FC236}">
                <a16:creationId xmlns:a16="http://schemas.microsoft.com/office/drawing/2014/main" id="{D2DB70D1-E4E0-1E4F-0567-37FC7B9CCD46}"/>
              </a:ext>
            </a:extLst>
          </p:cNvPr>
          <p:cNvSpPr txBox="1"/>
          <p:nvPr/>
        </p:nvSpPr>
        <p:spPr>
          <a:xfrm>
            <a:off x="778513" y="3759200"/>
            <a:ext cx="10651487" cy="7016376"/>
          </a:xfrm>
          <a:prstGeom prst="rect">
            <a:avLst/>
          </a:prstGeom>
          <a:noFill/>
        </p:spPr>
        <p:txBody>
          <a:bodyPr wrap="square" lIns="0" tIns="0" rIns="0" bIns="0" rtlCol="0" anchor="t" anchorCtr="0">
            <a:noAutofit/>
          </a:bodyPr>
          <a:lstStyle/>
          <a:p>
            <a:pPr>
              <a:spcBef>
                <a:spcPts val="600"/>
              </a:spcBef>
              <a:spcAft>
                <a:spcPts val="600"/>
              </a:spcAft>
            </a:pPr>
            <a:r>
              <a:rPr lang="en-GB" sz="3600" dirty="0">
                <a:latin typeface="Saans TRIAL" pitchFamily="2" charset="77"/>
              </a:rPr>
              <a:t>We want to ensure that our business considers its wider influence on our planet, people, and communities. </a:t>
            </a:r>
          </a:p>
          <a:p>
            <a:pPr>
              <a:spcBef>
                <a:spcPts val="600"/>
              </a:spcBef>
              <a:spcAft>
                <a:spcPts val="600"/>
              </a:spcAft>
            </a:pPr>
            <a:r>
              <a:rPr lang="en-GB" sz="3600" dirty="0">
                <a:latin typeface="Saans TRIAL" pitchFamily="2" charset="77"/>
              </a:rPr>
              <a:t>We seek positive impact in all that we do, focusing on generating social value, not just economic. We celebrate diversity and encourage people from all sections of society to build a career with us. </a:t>
            </a:r>
          </a:p>
          <a:p>
            <a:pPr>
              <a:spcBef>
                <a:spcPts val="600"/>
              </a:spcBef>
              <a:spcAft>
                <a:spcPts val="600"/>
              </a:spcAft>
            </a:pPr>
            <a:r>
              <a:rPr lang="en-GB" sz="3600" dirty="0">
                <a:latin typeface="Saans TRIAL" pitchFamily="2" charset="77"/>
              </a:rPr>
              <a:t>Our Ambassador Awards campaign celebrates individual achievement, enabling participants to select a charity for monetary or pro-bono support each month. </a:t>
            </a:r>
          </a:p>
          <a:p>
            <a:pPr>
              <a:spcBef>
                <a:spcPts val="600"/>
              </a:spcBef>
              <a:spcAft>
                <a:spcPts val="600"/>
              </a:spcAft>
            </a:pPr>
            <a:r>
              <a:rPr lang="en-GB" sz="3600" dirty="0">
                <a:latin typeface="Saans TRIAL" pitchFamily="2" charset="77"/>
              </a:rPr>
              <a:t>We are proud of our company, our culture and our team, all of which holds, in its simplest form, the basic principle of “doing the right thing by all stakeholders” at its core.</a:t>
            </a:r>
          </a:p>
          <a:p>
            <a:pPr>
              <a:spcBef>
                <a:spcPts val="600"/>
              </a:spcBef>
              <a:spcAft>
                <a:spcPts val="600"/>
              </a:spcAft>
            </a:pPr>
            <a:endParaRPr lang="en-GB" sz="3600" dirty="0">
              <a:latin typeface="Saans TRIAL" pitchFamily="2" charset="77"/>
            </a:endParaRPr>
          </a:p>
          <a:p>
            <a:endParaRPr lang="en-US" sz="3600" dirty="0">
              <a:latin typeface="Saans TRIAL" pitchFamily="2" charset="77"/>
            </a:endParaRPr>
          </a:p>
        </p:txBody>
      </p:sp>
      <p:pic>
        <p:nvPicPr>
          <p:cNvPr id="11" name="Picture 10">
            <a:extLst>
              <a:ext uri="{FF2B5EF4-FFF2-40B4-BE49-F238E27FC236}">
                <a16:creationId xmlns:a16="http://schemas.microsoft.com/office/drawing/2014/main" id="{F35E8F40-A919-8303-0365-B897E67A91D8}"/>
              </a:ext>
            </a:extLst>
          </p:cNvPr>
          <p:cNvPicPr>
            <a:picLocks noChangeAspect="1"/>
          </p:cNvPicPr>
          <p:nvPr/>
        </p:nvPicPr>
        <p:blipFill>
          <a:blip r:embed="rId3"/>
          <a:stretch>
            <a:fillRect/>
          </a:stretch>
        </p:blipFill>
        <p:spPr>
          <a:xfrm>
            <a:off x="19575077" y="9168672"/>
            <a:ext cx="4859859" cy="4547328"/>
          </a:xfrm>
          <a:prstGeom prst="rect">
            <a:avLst/>
          </a:prstGeom>
        </p:spPr>
      </p:pic>
      <p:sp>
        <p:nvSpPr>
          <p:cNvPr id="31" name="Rounded Rectangle 18">
            <a:extLst>
              <a:ext uri="{FF2B5EF4-FFF2-40B4-BE49-F238E27FC236}">
                <a16:creationId xmlns:a16="http://schemas.microsoft.com/office/drawing/2014/main" id="{44ED884B-F9BE-EECC-FD72-1DF9C6013D0B}"/>
              </a:ext>
            </a:extLst>
          </p:cNvPr>
          <p:cNvSpPr/>
          <p:nvPr/>
        </p:nvSpPr>
        <p:spPr>
          <a:xfrm>
            <a:off x="14505502" y="4422488"/>
            <a:ext cx="6485943" cy="5689799"/>
          </a:xfrm>
          <a:prstGeom prst="roundRect">
            <a:avLst>
              <a:gd name="adj" fmla="val 11258"/>
            </a:avLst>
          </a:prstGeom>
          <a:solidFill>
            <a:srgbClr val="3AE89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buClr>
                <a:schemeClr val="accent1"/>
              </a:buClr>
            </a:pPr>
            <a:r>
              <a:rPr lang="en-GB" sz="3600" dirty="0">
                <a:solidFill>
                  <a:schemeClr val="tx1"/>
                </a:solidFill>
                <a:latin typeface="Saans TRIAL" pitchFamily="2" charset="77"/>
              </a:rPr>
              <a:t>“Our philosophy is to make Environmental, Social and Governance part of our core strategy; not just for our own business but influencing our client strategies too.” </a:t>
            </a:r>
          </a:p>
          <a:p>
            <a:pPr algn="l">
              <a:buClr>
                <a:schemeClr val="accent1"/>
              </a:buClr>
            </a:pPr>
            <a:endParaRPr lang="en-GB" sz="3600" dirty="0">
              <a:solidFill>
                <a:schemeClr val="tx1"/>
              </a:solidFill>
              <a:latin typeface="Saans TRIAL" pitchFamily="2" charset="77"/>
            </a:endParaRPr>
          </a:p>
          <a:p>
            <a:pPr algn="l">
              <a:buClr>
                <a:schemeClr val="accent1"/>
              </a:buClr>
            </a:pPr>
            <a:r>
              <a:rPr lang="en-GB" sz="3600" i="1" dirty="0">
                <a:solidFill>
                  <a:schemeClr val="tx1"/>
                </a:solidFill>
                <a:latin typeface="Saans TRIAL" pitchFamily="2" charset="77"/>
              </a:rPr>
              <a:t>Sheila Bryant, Chief of Staff</a:t>
            </a:r>
          </a:p>
        </p:txBody>
      </p:sp>
    </p:spTree>
    <p:extLst>
      <p:ext uri="{BB962C8B-B14F-4D97-AF65-F5344CB8AC3E}">
        <p14:creationId xmlns:p14="http://schemas.microsoft.com/office/powerpoint/2010/main" val="819568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0"/>
          <p:cNvSpPr/>
          <p:nvPr/>
        </p:nvSpPr>
        <p:spPr>
          <a:xfrm>
            <a:off x="635079" y="635000"/>
            <a:ext cx="12688886" cy="3124200"/>
          </a:xfrm>
          <a:prstGeom prst="rect">
            <a:avLst/>
          </a:prstGeom>
          <a:noFill/>
          <a:ln/>
        </p:spPr>
        <p:txBody>
          <a:bodyPr/>
          <a:lstStyle/>
          <a:p>
            <a:endParaRPr lang="en-US" dirty="0"/>
          </a:p>
        </p:txBody>
      </p:sp>
      <p:sp>
        <p:nvSpPr>
          <p:cNvPr id="3" name="Text 1"/>
          <p:cNvSpPr/>
          <p:nvPr/>
        </p:nvSpPr>
        <p:spPr>
          <a:xfrm>
            <a:off x="653009" y="635000"/>
            <a:ext cx="16124243" cy="696843"/>
          </a:xfrm>
          <a:prstGeom prst="rect">
            <a:avLst/>
          </a:prstGeom>
          <a:noFill/>
          <a:ln/>
        </p:spPr>
        <p:txBody>
          <a:bodyPr wrap="square" lIns="0" tIns="0" rIns="0" bIns="0" rtlCol="0" anchor="t"/>
          <a:lstStyle/>
          <a:p>
            <a:pPr>
              <a:lnSpc>
                <a:spcPts val="8170"/>
              </a:lnSpc>
              <a:spcBef>
                <a:spcPts val="1000"/>
              </a:spcBef>
              <a:buClr>
                <a:schemeClr val="accent1"/>
              </a:buClr>
            </a:pPr>
            <a:r>
              <a:rPr lang="en-GB" sz="8600" kern="0" spc="-172" dirty="0">
                <a:solidFill>
                  <a:srgbClr val="000000">
                    <a:alpha val="100000"/>
                  </a:srgbClr>
                </a:solidFill>
                <a:latin typeface="Saans TRIAL" pitchFamily="2" charset="77"/>
                <a:ea typeface="Saans TRIAL Regular" pitchFamily="34" charset="-122"/>
              </a:rPr>
              <a:t>We are fully committed to ESG with a number of initiatives in place.</a:t>
            </a:r>
            <a:endParaRPr lang="en-US" sz="8600" dirty="0">
              <a:latin typeface="Saans TRIAL" pitchFamily="2" charset="77"/>
              <a:cs typeface="Saans TRIAL" pitchFamily="2" charset="77"/>
            </a:endParaRPr>
          </a:p>
        </p:txBody>
      </p:sp>
      <p:sp>
        <p:nvSpPr>
          <p:cNvPr id="10" name="Rectangle 9">
            <a:extLst>
              <a:ext uri="{FF2B5EF4-FFF2-40B4-BE49-F238E27FC236}">
                <a16:creationId xmlns:a16="http://schemas.microsoft.com/office/drawing/2014/main" id="{772AB0E3-A6CD-09A6-CD9C-7F26880474EF}"/>
              </a:ext>
            </a:extLst>
          </p:cNvPr>
          <p:cNvSpPr/>
          <p:nvPr/>
        </p:nvSpPr>
        <p:spPr>
          <a:xfrm>
            <a:off x="1425665" y="3225647"/>
            <a:ext cx="7042556" cy="9118749"/>
          </a:xfrm>
          <a:prstGeom prst="rect">
            <a:avLst/>
          </a:prstGeom>
          <a:solidFill>
            <a:schemeClr val="bg1"/>
          </a:solidFill>
          <a:ln>
            <a:solidFill>
              <a:srgbClr val="080808"/>
            </a:solidFill>
          </a:ln>
        </p:spPr>
        <p:style>
          <a:lnRef idx="2">
            <a:schemeClr val="accent1">
              <a:shade val="50000"/>
            </a:schemeClr>
          </a:lnRef>
          <a:fillRef idx="1">
            <a:schemeClr val="accent1"/>
          </a:fillRef>
          <a:effectRef idx="0">
            <a:schemeClr val="accent1"/>
          </a:effectRef>
          <a:fontRef idx="minor">
            <a:schemeClr val="lt1"/>
          </a:fontRef>
        </p:style>
        <p:txBody>
          <a:bodyPr lIns="144000" tIns="216000" rIns="144000" bIns="91440" rtlCol="0" anchor="t"/>
          <a:lstStyle/>
          <a:p>
            <a:pPr>
              <a:spcBef>
                <a:spcPts val="600"/>
              </a:spcBef>
            </a:pPr>
            <a:r>
              <a:rPr lang="en-GB" sz="3200" b="1" dirty="0">
                <a:solidFill>
                  <a:schemeClr val="tx1"/>
                </a:solidFill>
                <a:latin typeface="Saans TRIAL" pitchFamily="2" charset="77"/>
              </a:rPr>
              <a:t>ENVIRONMENTAL</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Electric</a:t>
            </a:r>
            <a:r>
              <a:rPr lang="en-GB" sz="3200" dirty="0">
                <a:solidFill>
                  <a:srgbClr val="080808"/>
                </a:solidFill>
              </a:rPr>
              <a:t> </a:t>
            </a:r>
            <a:r>
              <a:rPr lang="en-GB" sz="3200" dirty="0">
                <a:solidFill>
                  <a:schemeClr val="tx1"/>
                </a:solidFill>
                <a:latin typeface="Saans TRIAL" pitchFamily="2" charset="77"/>
              </a:rPr>
              <a:t>Car Scheme available to all employees - since launch saving 9.22 tonnes of CO2 (the equivalent of 4,610 trees)</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Cycle to Work Scheme in place since 2019</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Planted over 1,000 locally sourced trees on a global programme</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Reduced travel by encouraging hybrid working for all</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Reduction in fuel bills to heat the office by having specific on-site days</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Water station to reduce the need for bottled water</a:t>
            </a:r>
          </a:p>
        </p:txBody>
      </p:sp>
      <p:sp>
        <p:nvSpPr>
          <p:cNvPr id="11" name="Rectangle 10">
            <a:extLst>
              <a:ext uri="{FF2B5EF4-FFF2-40B4-BE49-F238E27FC236}">
                <a16:creationId xmlns:a16="http://schemas.microsoft.com/office/drawing/2014/main" id="{F40FB7F4-3F2F-CEBA-FCAC-87BBD947022A}"/>
              </a:ext>
            </a:extLst>
          </p:cNvPr>
          <p:cNvSpPr/>
          <p:nvPr/>
        </p:nvSpPr>
        <p:spPr>
          <a:xfrm>
            <a:off x="8764587" y="3225651"/>
            <a:ext cx="7042556" cy="9118749"/>
          </a:xfrm>
          <a:prstGeom prst="rect">
            <a:avLst/>
          </a:prstGeom>
          <a:solidFill>
            <a:schemeClr val="bg1"/>
          </a:solidFill>
          <a:ln>
            <a:solidFill>
              <a:srgbClr val="080808"/>
            </a:solidFill>
          </a:ln>
        </p:spPr>
        <p:style>
          <a:lnRef idx="2">
            <a:schemeClr val="accent1">
              <a:shade val="50000"/>
            </a:schemeClr>
          </a:lnRef>
          <a:fillRef idx="1">
            <a:schemeClr val="accent1"/>
          </a:fillRef>
          <a:effectRef idx="0">
            <a:schemeClr val="accent1"/>
          </a:effectRef>
          <a:fontRef idx="minor">
            <a:schemeClr val="lt1"/>
          </a:fontRef>
        </p:style>
        <p:txBody>
          <a:bodyPr lIns="144000" tIns="216000" rIns="144000" bIns="91440" rtlCol="0" anchor="t"/>
          <a:lstStyle/>
          <a:p>
            <a:pPr>
              <a:spcBef>
                <a:spcPts val="600"/>
              </a:spcBef>
            </a:pPr>
            <a:r>
              <a:rPr lang="en-GB" sz="3200" b="1" dirty="0">
                <a:solidFill>
                  <a:schemeClr val="tx1"/>
                </a:solidFill>
                <a:latin typeface="Saans TRIAL" pitchFamily="2" charset="77"/>
              </a:rPr>
              <a:t>SOCIAL</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Inclusion Committee established, driving diversity and inclusion agenda across the business</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Over £4k donated to charity in the last 3 years</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£20k pro-bono work provided to local hospice and special needs school</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Accredited Living Wage Employer with the Living Wage Foundation</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Employee wellbeing “breakfast and heat” scheme</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Specific on-site days to retain social connections</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Access to Vitality Health for all employees, providing physical and mental wellbeing support</a:t>
            </a:r>
          </a:p>
        </p:txBody>
      </p:sp>
      <p:sp>
        <p:nvSpPr>
          <p:cNvPr id="12" name="Rectangle 11">
            <a:extLst>
              <a:ext uri="{FF2B5EF4-FFF2-40B4-BE49-F238E27FC236}">
                <a16:creationId xmlns:a16="http://schemas.microsoft.com/office/drawing/2014/main" id="{7735AD2F-2AB4-E84E-CE6E-73C6FA374E8E}"/>
              </a:ext>
            </a:extLst>
          </p:cNvPr>
          <p:cNvSpPr/>
          <p:nvPr/>
        </p:nvSpPr>
        <p:spPr>
          <a:xfrm>
            <a:off x="16103511" y="3225645"/>
            <a:ext cx="7042556" cy="9118749"/>
          </a:xfrm>
          <a:prstGeom prst="rect">
            <a:avLst/>
          </a:prstGeom>
          <a:solidFill>
            <a:schemeClr val="bg1"/>
          </a:solidFill>
          <a:ln>
            <a:solidFill>
              <a:srgbClr val="080808"/>
            </a:solidFill>
          </a:ln>
        </p:spPr>
        <p:style>
          <a:lnRef idx="2">
            <a:schemeClr val="accent1">
              <a:shade val="50000"/>
            </a:schemeClr>
          </a:lnRef>
          <a:fillRef idx="1">
            <a:schemeClr val="accent1"/>
          </a:fillRef>
          <a:effectRef idx="0">
            <a:schemeClr val="accent1"/>
          </a:effectRef>
          <a:fontRef idx="minor">
            <a:schemeClr val="lt1"/>
          </a:fontRef>
        </p:style>
        <p:txBody>
          <a:bodyPr lIns="144000" tIns="216000" rIns="144000" rtlCol="0" anchor="t"/>
          <a:lstStyle/>
          <a:p>
            <a:pPr>
              <a:spcBef>
                <a:spcPts val="600"/>
              </a:spcBef>
            </a:pPr>
            <a:r>
              <a:rPr lang="en-GB" sz="3200" b="1" dirty="0">
                <a:solidFill>
                  <a:schemeClr val="tx1"/>
                </a:solidFill>
                <a:latin typeface="Saans TRIAL" pitchFamily="2" charset="77"/>
              </a:rPr>
              <a:t>GOVERNANCE</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Cyber Essentials accredited</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GDPR compliant</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Data Committee driving compliance within our business and our clients</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IR35 compliant</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Organisational succession planning with career objectives, training and development plans in place</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SFIA framework alignment to ensure correct placement and standardisation of practices</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‘Ethical use of AI’ training via Oxford University Saïd Business School</a:t>
            </a:r>
          </a:p>
        </p:txBody>
      </p:sp>
    </p:spTree>
    <p:extLst>
      <p:ext uri="{BB962C8B-B14F-4D97-AF65-F5344CB8AC3E}">
        <p14:creationId xmlns:p14="http://schemas.microsoft.com/office/powerpoint/2010/main" val="2790407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0"/>
          <p:cNvSpPr/>
          <p:nvPr/>
        </p:nvSpPr>
        <p:spPr>
          <a:xfrm>
            <a:off x="635079" y="635000"/>
            <a:ext cx="12688886" cy="3124200"/>
          </a:xfrm>
          <a:prstGeom prst="rect">
            <a:avLst/>
          </a:prstGeom>
          <a:noFill/>
          <a:ln/>
        </p:spPr>
        <p:txBody>
          <a:bodyPr/>
          <a:lstStyle/>
          <a:p>
            <a:endParaRPr lang="en-US" dirty="0"/>
          </a:p>
        </p:txBody>
      </p:sp>
      <p:sp>
        <p:nvSpPr>
          <p:cNvPr id="3" name="Text 1"/>
          <p:cNvSpPr/>
          <p:nvPr/>
        </p:nvSpPr>
        <p:spPr>
          <a:xfrm>
            <a:off x="653009" y="635000"/>
            <a:ext cx="22167234" cy="696843"/>
          </a:xfrm>
          <a:prstGeom prst="rect">
            <a:avLst/>
          </a:prstGeom>
          <a:noFill/>
          <a:ln/>
        </p:spPr>
        <p:txBody>
          <a:bodyPr wrap="square" lIns="0" tIns="0" rIns="0" bIns="0" rtlCol="0" anchor="t"/>
          <a:lstStyle/>
          <a:p>
            <a:pPr>
              <a:lnSpc>
                <a:spcPts val="8170"/>
              </a:lnSpc>
              <a:spcBef>
                <a:spcPts val="1000"/>
              </a:spcBef>
              <a:buClr>
                <a:schemeClr val="accent1"/>
              </a:buClr>
            </a:pPr>
            <a:r>
              <a:rPr lang="en-GB" sz="8600" kern="0" spc="-172" dirty="0">
                <a:solidFill>
                  <a:srgbClr val="000000">
                    <a:alpha val="100000"/>
                  </a:srgbClr>
                </a:solidFill>
                <a:latin typeface="Saans TRIAL" pitchFamily="2" charset="77"/>
                <a:ea typeface="Saans TRIAL Regular" pitchFamily="34" charset="-122"/>
              </a:rPr>
              <a:t>We will continue to evolve our approach to ESG with more initiatives underway or planned for 2024</a:t>
            </a:r>
          </a:p>
          <a:p>
            <a:pPr>
              <a:lnSpc>
                <a:spcPts val="8170"/>
              </a:lnSpc>
            </a:pPr>
            <a:endParaRPr lang="en-US" sz="8600" dirty="0">
              <a:latin typeface="Saans TRIAL" pitchFamily="2" charset="77"/>
              <a:cs typeface="Saans TRIAL" pitchFamily="2" charset="77"/>
            </a:endParaRPr>
          </a:p>
        </p:txBody>
      </p:sp>
      <p:sp>
        <p:nvSpPr>
          <p:cNvPr id="10" name="Rectangle 9">
            <a:extLst>
              <a:ext uri="{FF2B5EF4-FFF2-40B4-BE49-F238E27FC236}">
                <a16:creationId xmlns:a16="http://schemas.microsoft.com/office/drawing/2014/main" id="{772AB0E3-A6CD-09A6-CD9C-7F26880474EF}"/>
              </a:ext>
            </a:extLst>
          </p:cNvPr>
          <p:cNvSpPr/>
          <p:nvPr/>
        </p:nvSpPr>
        <p:spPr>
          <a:xfrm>
            <a:off x="1425665" y="3185891"/>
            <a:ext cx="7042556" cy="7687520"/>
          </a:xfrm>
          <a:prstGeom prst="rect">
            <a:avLst/>
          </a:prstGeom>
          <a:solidFill>
            <a:schemeClr val="bg1"/>
          </a:solidFill>
          <a:ln>
            <a:solidFill>
              <a:srgbClr val="080808"/>
            </a:solidFill>
          </a:ln>
        </p:spPr>
        <p:style>
          <a:lnRef idx="2">
            <a:schemeClr val="accent1">
              <a:shade val="50000"/>
            </a:schemeClr>
          </a:lnRef>
          <a:fillRef idx="1">
            <a:schemeClr val="accent1"/>
          </a:fillRef>
          <a:effectRef idx="0">
            <a:schemeClr val="accent1"/>
          </a:effectRef>
          <a:fontRef idx="minor">
            <a:schemeClr val="lt1"/>
          </a:fontRef>
        </p:style>
        <p:txBody>
          <a:bodyPr lIns="144000" tIns="216000" rIns="144000" bIns="91440" rtlCol="0" anchor="t"/>
          <a:lstStyle/>
          <a:p>
            <a:pPr>
              <a:spcBef>
                <a:spcPts val="600"/>
              </a:spcBef>
            </a:pPr>
            <a:r>
              <a:rPr lang="en-GB" sz="3200" b="1" dirty="0">
                <a:solidFill>
                  <a:schemeClr val="tx1"/>
                </a:solidFill>
                <a:latin typeface="Saans TRIAL" pitchFamily="2" charset="77"/>
              </a:rPr>
              <a:t>ENVIRONMENTAL</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Reducing office carbon emissions (solar, renewables)</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Further LEO platform challenges for net zero</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Further waste management and recycling improvements, including electronic waste</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Plastic removal scheme</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Creation of environmental champions</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Supporting biodiversity and conservation projects</a:t>
            </a:r>
          </a:p>
        </p:txBody>
      </p:sp>
      <p:sp>
        <p:nvSpPr>
          <p:cNvPr id="11" name="Rectangle 10">
            <a:extLst>
              <a:ext uri="{FF2B5EF4-FFF2-40B4-BE49-F238E27FC236}">
                <a16:creationId xmlns:a16="http://schemas.microsoft.com/office/drawing/2014/main" id="{F40FB7F4-3F2F-CEBA-FCAC-87BBD947022A}"/>
              </a:ext>
            </a:extLst>
          </p:cNvPr>
          <p:cNvSpPr/>
          <p:nvPr/>
        </p:nvSpPr>
        <p:spPr>
          <a:xfrm>
            <a:off x="8764587" y="3185895"/>
            <a:ext cx="7042556" cy="7687520"/>
          </a:xfrm>
          <a:prstGeom prst="rect">
            <a:avLst/>
          </a:prstGeom>
          <a:solidFill>
            <a:schemeClr val="bg1"/>
          </a:solidFill>
          <a:ln>
            <a:solidFill>
              <a:srgbClr val="080808"/>
            </a:solidFill>
          </a:ln>
        </p:spPr>
        <p:style>
          <a:lnRef idx="2">
            <a:schemeClr val="accent1">
              <a:shade val="50000"/>
            </a:schemeClr>
          </a:lnRef>
          <a:fillRef idx="1">
            <a:schemeClr val="accent1"/>
          </a:fillRef>
          <a:effectRef idx="0">
            <a:schemeClr val="accent1"/>
          </a:effectRef>
          <a:fontRef idx="minor">
            <a:schemeClr val="lt1"/>
          </a:fontRef>
        </p:style>
        <p:txBody>
          <a:bodyPr lIns="144000" tIns="216000" rIns="144000" bIns="91440" rtlCol="0" anchor="t"/>
          <a:lstStyle/>
          <a:p>
            <a:pPr>
              <a:spcBef>
                <a:spcPts val="600"/>
              </a:spcBef>
            </a:pPr>
            <a:r>
              <a:rPr lang="en-GB" sz="3200" b="1" dirty="0">
                <a:solidFill>
                  <a:schemeClr val="tx1"/>
                </a:solidFill>
                <a:latin typeface="Saans TRIAL" pitchFamily="2" charset="77"/>
              </a:rPr>
              <a:t>SOCIAL</a:t>
            </a:r>
          </a:p>
          <a:p>
            <a:pPr marL="533400" indent="-533400">
              <a:lnSpc>
                <a:spcPct val="110000"/>
              </a:lnSpc>
              <a:spcBef>
                <a:spcPts val="600"/>
              </a:spcBef>
              <a:buFont typeface="Wingdings" panose="05000000000000000000" pitchFamily="2" charset="2"/>
              <a:buChar char="§"/>
            </a:pPr>
            <a:r>
              <a:rPr lang="en-GB" sz="3200" dirty="0">
                <a:solidFill>
                  <a:schemeClr val="tx1"/>
                </a:solidFill>
                <a:latin typeface="Saans TRIAL" pitchFamily="2" charset="77"/>
              </a:rPr>
              <a:t>Intern programme for local educational bodies</a:t>
            </a:r>
          </a:p>
          <a:p>
            <a:pPr marL="533400" indent="-533400">
              <a:lnSpc>
                <a:spcPct val="110000"/>
              </a:lnSpc>
              <a:spcBef>
                <a:spcPts val="600"/>
              </a:spcBef>
              <a:buFont typeface="Wingdings" panose="05000000000000000000" pitchFamily="2" charset="2"/>
              <a:buChar char="§"/>
            </a:pPr>
            <a:r>
              <a:rPr lang="en-GB" sz="3200" dirty="0">
                <a:solidFill>
                  <a:schemeClr val="tx1"/>
                </a:solidFill>
                <a:latin typeface="Saans TRIAL" pitchFamily="2" charset="77"/>
              </a:rPr>
              <a:t>Reviewing our employment practices and Employee Handbook to enhance our commitment to Equity, Diversity &amp; Inclusion</a:t>
            </a:r>
          </a:p>
          <a:p>
            <a:pPr marL="533400" indent="-533400">
              <a:lnSpc>
                <a:spcPct val="110000"/>
              </a:lnSpc>
              <a:spcBef>
                <a:spcPts val="600"/>
              </a:spcBef>
              <a:buFont typeface="Wingdings" panose="05000000000000000000" pitchFamily="2" charset="2"/>
              <a:buChar char="§"/>
            </a:pPr>
            <a:r>
              <a:rPr lang="en-GB" sz="3200" dirty="0">
                <a:solidFill>
                  <a:schemeClr val="tx1"/>
                </a:solidFill>
                <a:latin typeface="Saans TRIAL" pitchFamily="2" charset="77"/>
              </a:rPr>
              <a:t>Community Social Responsibility – charity volunteer days</a:t>
            </a:r>
          </a:p>
          <a:p>
            <a:pPr marL="533400" indent="-533400">
              <a:lnSpc>
                <a:spcPct val="110000"/>
              </a:lnSpc>
              <a:spcBef>
                <a:spcPts val="600"/>
              </a:spcBef>
              <a:buFont typeface="Wingdings" panose="05000000000000000000" pitchFamily="2" charset="2"/>
              <a:buChar char="§"/>
            </a:pPr>
            <a:r>
              <a:rPr lang="en-GB" sz="3200" dirty="0">
                <a:solidFill>
                  <a:schemeClr val="tx1"/>
                </a:solidFill>
                <a:latin typeface="Saans TRIAL" pitchFamily="2" charset="77"/>
              </a:rPr>
              <a:t>Further LEO platform challenges for social inclusion impacts</a:t>
            </a:r>
          </a:p>
          <a:p>
            <a:pPr marL="533400" indent="-533400">
              <a:lnSpc>
                <a:spcPct val="110000"/>
              </a:lnSpc>
              <a:spcBef>
                <a:spcPts val="600"/>
              </a:spcBef>
              <a:buFont typeface="Wingdings" panose="05000000000000000000" pitchFamily="2" charset="2"/>
              <a:buChar char="§"/>
            </a:pPr>
            <a:r>
              <a:rPr lang="en-GB" sz="3200" dirty="0">
                <a:solidFill>
                  <a:schemeClr val="tx1"/>
                </a:solidFill>
                <a:latin typeface="Saans TRIAL" pitchFamily="2" charset="77"/>
              </a:rPr>
              <a:t>LGBTQ+ / Pride participation</a:t>
            </a:r>
          </a:p>
          <a:p>
            <a:pPr marL="533400" indent="-533400">
              <a:lnSpc>
                <a:spcPct val="110000"/>
              </a:lnSpc>
              <a:spcBef>
                <a:spcPts val="600"/>
              </a:spcBef>
              <a:buFont typeface="Wingdings" panose="05000000000000000000" pitchFamily="2" charset="2"/>
              <a:buChar char="§"/>
            </a:pPr>
            <a:r>
              <a:rPr lang="en-GB" sz="3200" dirty="0">
                <a:solidFill>
                  <a:schemeClr val="tx1"/>
                </a:solidFill>
                <a:latin typeface="Saans TRIAL" pitchFamily="2" charset="77"/>
              </a:rPr>
              <a:t>Mental health first aiders</a:t>
            </a:r>
          </a:p>
        </p:txBody>
      </p:sp>
      <p:sp>
        <p:nvSpPr>
          <p:cNvPr id="12" name="Rectangle 11">
            <a:extLst>
              <a:ext uri="{FF2B5EF4-FFF2-40B4-BE49-F238E27FC236}">
                <a16:creationId xmlns:a16="http://schemas.microsoft.com/office/drawing/2014/main" id="{7735AD2F-2AB4-E84E-CE6E-73C6FA374E8E}"/>
              </a:ext>
            </a:extLst>
          </p:cNvPr>
          <p:cNvSpPr/>
          <p:nvPr/>
        </p:nvSpPr>
        <p:spPr>
          <a:xfrm>
            <a:off x="16103511" y="3185889"/>
            <a:ext cx="7042556" cy="7687520"/>
          </a:xfrm>
          <a:prstGeom prst="rect">
            <a:avLst/>
          </a:prstGeom>
          <a:solidFill>
            <a:schemeClr val="bg1"/>
          </a:solidFill>
          <a:ln>
            <a:solidFill>
              <a:srgbClr val="080808"/>
            </a:solidFill>
          </a:ln>
        </p:spPr>
        <p:style>
          <a:lnRef idx="2">
            <a:schemeClr val="accent1">
              <a:shade val="50000"/>
            </a:schemeClr>
          </a:lnRef>
          <a:fillRef idx="1">
            <a:schemeClr val="accent1"/>
          </a:fillRef>
          <a:effectRef idx="0">
            <a:schemeClr val="accent1"/>
          </a:effectRef>
          <a:fontRef idx="minor">
            <a:schemeClr val="lt1"/>
          </a:fontRef>
        </p:style>
        <p:txBody>
          <a:bodyPr lIns="144000" tIns="216000" rIns="144000" rtlCol="0" anchor="t"/>
          <a:lstStyle/>
          <a:p>
            <a:pPr>
              <a:spcBef>
                <a:spcPts val="600"/>
              </a:spcBef>
            </a:pPr>
            <a:r>
              <a:rPr lang="en-GB" sz="3200" b="1" dirty="0">
                <a:solidFill>
                  <a:schemeClr val="tx1"/>
                </a:solidFill>
                <a:latin typeface="Saans TRIAL" pitchFamily="2" charset="77"/>
              </a:rPr>
              <a:t>GOVERNANCE</a:t>
            </a:r>
          </a:p>
          <a:p>
            <a:pPr marL="533400" indent="-533400">
              <a:lnSpc>
                <a:spcPct val="110000"/>
              </a:lnSpc>
              <a:spcBef>
                <a:spcPts val="600"/>
              </a:spcBef>
              <a:buFont typeface="Wingdings" panose="05000000000000000000" pitchFamily="2" charset="2"/>
              <a:buChar char="§"/>
            </a:pPr>
            <a:r>
              <a:rPr lang="en-GB" sz="3200" dirty="0">
                <a:solidFill>
                  <a:schemeClr val="tx1"/>
                </a:solidFill>
                <a:latin typeface="Saans TRIAL" pitchFamily="2" charset="77"/>
              </a:rPr>
              <a:t>AI Ethical Design</a:t>
            </a:r>
          </a:p>
          <a:p>
            <a:pPr marL="533400" indent="-533400">
              <a:lnSpc>
                <a:spcPct val="110000"/>
              </a:lnSpc>
              <a:spcBef>
                <a:spcPts val="600"/>
              </a:spcBef>
              <a:buFont typeface="Wingdings" panose="05000000000000000000" pitchFamily="2" charset="2"/>
              <a:buChar char="§"/>
            </a:pPr>
            <a:r>
              <a:rPr lang="en-GB" sz="3200" dirty="0">
                <a:solidFill>
                  <a:schemeClr val="tx1"/>
                </a:solidFill>
                <a:latin typeface="Saans TRIAL" pitchFamily="2" charset="77"/>
              </a:rPr>
              <a:t>Progression towards B Corp status</a:t>
            </a:r>
          </a:p>
          <a:p>
            <a:pPr marL="533400" indent="-533400">
              <a:lnSpc>
                <a:spcPct val="110000"/>
              </a:lnSpc>
              <a:spcBef>
                <a:spcPts val="600"/>
              </a:spcBef>
              <a:buFont typeface="Wingdings" panose="05000000000000000000" pitchFamily="2" charset="2"/>
              <a:buChar char="§"/>
            </a:pPr>
            <a:r>
              <a:rPr lang="en-GB" sz="3200" dirty="0">
                <a:solidFill>
                  <a:schemeClr val="tx1"/>
                </a:solidFill>
                <a:latin typeface="Saans TRIAL" pitchFamily="2" charset="77"/>
              </a:rPr>
              <a:t>Integrated systems to provide ‘one version of the truth’, leading to transparent reporting</a:t>
            </a:r>
          </a:p>
          <a:p>
            <a:pPr marL="533400" indent="-533400">
              <a:lnSpc>
                <a:spcPct val="110000"/>
              </a:lnSpc>
              <a:spcBef>
                <a:spcPts val="600"/>
              </a:spcBef>
              <a:buFont typeface="Wingdings" panose="05000000000000000000" pitchFamily="2" charset="2"/>
              <a:buChar char="§"/>
            </a:pPr>
            <a:r>
              <a:rPr lang="en-GB" sz="3200" dirty="0">
                <a:solidFill>
                  <a:schemeClr val="tx1"/>
                </a:solidFill>
                <a:latin typeface="Saans TRIAL" pitchFamily="2" charset="77"/>
              </a:rPr>
              <a:t>ESG auditing and reporting</a:t>
            </a:r>
          </a:p>
        </p:txBody>
      </p:sp>
      <p:sp>
        <p:nvSpPr>
          <p:cNvPr id="4" name="Rectangle 3">
            <a:extLst>
              <a:ext uri="{FF2B5EF4-FFF2-40B4-BE49-F238E27FC236}">
                <a16:creationId xmlns:a16="http://schemas.microsoft.com/office/drawing/2014/main" id="{B958DC35-EA37-DF47-8AC0-0B56031F7E02}"/>
              </a:ext>
            </a:extLst>
          </p:cNvPr>
          <p:cNvSpPr/>
          <p:nvPr/>
        </p:nvSpPr>
        <p:spPr>
          <a:xfrm>
            <a:off x="1425665" y="11052313"/>
            <a:ext cx="21720402" cy="1888436"/>
          </a:xfrm>
          <a:prstGeom prst="rect">
            <a:avLst/>
          </a:prstGeom>
          <a:solidFill>
            <a:schemeClr val="bg1"/>
          </a:solidFill>
          <a:ln>
            <a:solidFill>
              <a:srgbClr val="080808"/>
            </a:solidFill>
          </a:ln>
        </p:spPr>
        <p:style>
          <a:lnRef idx="2">
            <a:schemeClr val="accent1">
              <a:shade val="50000"/>
            </a:schemeClr>
          </a:lnRef>
          <a:fillRef idx="1">
            <a:schemeClr val="accent1"/>
          </a:fillRef>
          <a:effectRef idx="0">
            <a:schemeClr val="accent1"/>
          </a:effectRef>
          <a:fontRef idx="minor">
            <a:schemeClr val="lt1"/>
          </a:fontRef>
        </p:style>
        <p:txBody>
          <a:bodyPr lIns="144000" tIns="216000" rIns="144000" bIns="91440" rtlCol="0" anchor="t"/>
          <a:lstStyle/>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ESG leadership training underway for Chief of Staff via the University of Cambridge Judge Business School</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Ongoing ESG staff training programme being developed, with an emphasis on ESG decision making</a:t>
            </a:r>
          </a:p>
          <a:p>
            <a:pPr marL="533400" indent="-533400">
              <a:spcBef>
                <a:spcPts val="600"/>
              </a:spcBef>
              <a:buFont typeface="Wingdings" panose="05000000000000000000" pitchFamily="2" charset="2"/>
              <a:buChar char="§"/>
            </a:pPr>
            <a:r>
              <a:rPr lang="en-GB" sz="3200" dirty="0">
                <a:solidFill>
                  <a:schemeClr val="tx1"/>
                </a:solidFill>
                <a:latin typeface="Saans TRIAL" pitchFamily="2" charset="77"/>
              </a:rPr>
              <a:t>Collaboration with our suppliers to support them with ESG initiatives</a:t>
            </a:r>
          </a:p>
        </p:txBody>
      </p:sp>
    </p:spTree>
    <p:extLst>
      <p:ext uri="{BB962C8B-B14F-4D97-AF65-F5344CB8AC3E}">
        <p14:creationId xmlns:p14="http://schemas.microsoft.com/office/powerpoint/2010/main" val="1788688610"/>
      </p:ext>
    </p:extLst>
  </p:cSld>
  <p:clrMapOvr>
    <a:masterClrMapping/>
  </p:clrMapOvr>
</p:sld>
</file>

<file path=ppt/theme/theme1.xml><?xml version="1.0" encoding="utf-8"?>
<a:theme xmlns:a="http://schemas.openxmlformats.org/drawingml/2006/main" name="Office Theme">
  <a:themeElements>
    <a:clrScheme name="Leading Resolutions">
      <a:dk1>
        <a:srgbClr val="000000"/>
      </a:dk1>
      <a:lt1>
        <a:srgbClr val="FFFFFF"/>
      </a:lt1>
      <a:dk2>
        <a:srgbClr val="000000"/>
      </a:dk2>
      <a:lt2>
        <a:srgbClr val="F0EFE8"/>
      </a:lt2>
      <a:accent1>
        <a:srgbClr val="3AE898"/>
      </a:accent1>
      <a:accent2>
        <a:srgbClr val="FECD00"/>
      </a:accent2>
      <a:accent3>
        <a:srgbClr val="FF8656"/>
      </a:accent3>
      <a:accent4>
        <a:srgbClr val="C599FD"/>
      </a:accent4>
      <a:accent5>
        <a:srgbClr val="81BCF9"/>
      </a:accent5>
      <a:accent6>
        <a:srgbClr val="000000"/>
      </a:accent6>
      <a:hlink>
        <a:srgbClr val="000000"/>
      </a:hlink>
      <a:folHlink>
        <a:srgbClr val="0000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5a8c1488-7d2b-4d72-9207-b1f84752235c">
      <Terms xmlns="http://schemas.microsoft.com/office/infopath/2007/PartnerControls"/>
    </lcf76f155ced4ddcb4097134ff3c332f>
    <TaxCatchAll xmlns="aa17f221-d4fc-4ddd-ae2f-cb32b4046c02"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0C3DA57DEC0A147BE34D4C775638863" ma:contentTypeVersion="" ma:contentTypeDescription="Create a new document." ma:contentTypeScope="" ma:versionID="f87345eeddd983cf160fdcd3ccd93d1c">
  <xsd:schema xmlns:xsd="http://www.w3.org/2001/XMLSchema" xmlns:xs="http://www.w3.org/2001/XMLSchema" xmlns:p="http://schemas.microsoft.com/office/2006/metadata/properties" xmlns:ns2="5a8c1488-7d2b-4d72-9207-b1f84752235c" xmlns:ns3="aa17f221-d4fc-4ddd-ae2f-cb32b4046c02" targetNamespace="http://schemas.microsoft.com/office/2006/metadata/properties" ma:root="true" ma:fieldsID="d089b320dfe8e84351ba5e1cb4a9b983" ns2:_="" ns3:_="">
    <xsd:import namespace="5a8c1488-7d2b-4d72-9207-b1f84752235c"/>
    <xsd:import namespace="aa17f221-d4fc-4ddd-ae2f-cb32b4046c02"/>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8c1488-7d2b-4d72-9207-b1f84752235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117b0ae5-875f-4dcd-8f6a-08a65810aac0"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a17f221-d4fc-4ddd-ae2f-cb32b4046c02"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95485ac3-9258-4037-a4e4-f2b0c8bfac98}" ma:internalName="TaxCatchAll" ma:showField="CatchAllData" ma:web="aa17f221-d4fc-4ddd-ae2f-cb32b4046c0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0722C0B-3246-4DB3-9724-FDA6C85A1426}">
  <ds:schemaRefs>
    <ds:schemaRef ds:uri="http://schemas.microsoft.com/office/2006/metadata/properties"/>
    <ds:schemaRef ds:uri="http://schemas.microsoft.com/office/infopath/2007/PartnerControls"/>
    <ds:schemaRef ds:uri="5a8c1488-7d2b-4d72-9207-b1f84752235c"/>
    <ds:schemaRef ds:uri="aa17f221-d4fc-4ddd-ae2f-cb32b4046c02"/>
  </ds:schemaRefs>
</ds:datastoreItem>
</file>

<file path=customXml/itemProps2.xml><?xml version="1.0" encoding="utf-8"?>
<ds:datastoreItem xmlns:ds="http://schemas.openxmlformats.org/officeDocument/2006/customXml" ds:itemID="{566495A6-66C7-4CDB-886A-97D3516C728F}">
  <ds:schemaRefs>
    <ds:schemaRef ds:uri="http://schemas.microsoft.com/sharepoint/v3/contenttype/forms"/>
  </ds:schemaRefs>
</ds:datastoreItem>
</file>

<file path=customXml/itemProps3.xml><?xml version="1.0" encoding="utf-8"?>
<ds:datastoreItem xmlns:ds="http://schemas.openxmlformats.org/officeDocument/2006/customXml" ds:itemID="{A85C0147-A456-44D0-8FF6-52112D5BFF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8c1488-7d2b-4d72-9207-b1f84752235c"/>
    <ds:schemaRef ds:uri="aa17f221-d4fc-4ddd-ae2f-cb32b4046c0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560</Words>
  <Application>Microsoft Office PowerPoint</Application>
  <PresentationFormat>Custom</PresentationFormat>
  <Paragraphs>58</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Saans TRIAL</vt:lpstr>
      <vt:lpstr>Wingdings</vt:lpstr>
      <vt:lpstr>Office Theme</vt:lpstr>
      <vt:lpstr>PowerPoint Presentation</vt:lpstr>
      <vt:lpstr>PowerPoint Presentation</vt:lpstr>
      <vt:lpstr>PowerPoint Presentation</vt:lpstr>
    </vt:vector>
  </TitlesOfParts>
  <Manager>jon.bance@leadingresolutions.com</Manager>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kay.barnes@leadingresolutions.com</dc:creator>
  <cp:lastModifiedBy>Krista Linnell</cp:lastModifiedBy>
  <cp:revision>16</cp:revision>
  <dcterms:created xsi:type="dcterms:W3CDTF">2024-05-03T11:05:13Z</dcterms:created>
  <dcterms:modified xsi:type="dcterms:W3CDTF">2024-05-15T15:22:21Z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0x01010070C3DA57DEC0A147BE34D4C775638863</vt:lpwstr>
  </property>
</Properties>
</file>